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288" r:id="rId3"/>
    <p:sldId id="300" r:id="rId4"/>
    <p:sldId id="289" r:id="rId5"/>
    <p:sldId id="290" r:id="rId6"/>
    <p:sldId id="262" r:id="rId7"/>
    <p:sldId id="301" r:id="rId8"/>
    <p:sldId id="302" r:id="rId9"/>
    <p:sldId id="303" r:id="rId10"/>
    <p:sldId id="258" r:id="rId11"/>
    <p:sldId id="259" r:id="rId12"/>
    <p:sldId id="260" r:id="rId13"/>
    <p:sldId id="261" r:id="rId14"/>
    <p:sldId id="263" r:id="rId15"/>
    <p:sldId id="264" r:id="rId16"/>
    <p:sldId id="265" r:id="rId17"/>
    <p:sldId id="266" r:id="rId18"/>
    <p:sldId id="267" r:id="rId19"/>
    <p:sldId id="269" r:id="rId20"/>
    <p:sldId id="270" r:id="rId21"/>
    <p:sldId id="273" r:id="rId22"/>
    <p:sldId id="268" r:id="rId23"/>
    <p:sldId id="274" r:id="rId24"/>
    <p:sldId id="275" r:id="rId25"/>
    <p:sldId id="279" r:id="rId26"/>
    <p:sldId id="280" r:id="rId27"/>
    <p:sldId id="281" r:id="rId28"/>
    <p:sldId id="282" r:id="rId29"/>
    <p:sldId id="283" r:id="rId30"/>
    <p:sldId id="284" r:id="rId31"/>
    <p:sldId id="285" r:id="rId32"/>
    <p:sldId id="286" r:id="rId33"/>
    <p:sldId id="287" r:id="rId34"/>
    <p:sldId id="291" r:id="rId35"/>
    <p:sldId id="292" r:id="rId36"/>
    <p:sldId id="293" r:id="rId37"/>
    <p:sldId id="299" r:id="rId38"/>
    <p:sldId id="294" r:id="rId39"/>
    <p:sldId id="295" r:id="rId40"/>
    <p:sldId id="296" r:id="rId41"/>
    <p:sldId id="297" r:id="rId42"/>
    <p:sldId id="298" r:id="rId43"/>
    <p:sldId id="276" r:id="rId44"/>
    <p:sldId id="277" r:id="rId45"/>
    <p:sldId id="307" r:id="rId46"/>
    <p:sldId id="308" r:id="rId47"/>
    <p:sldId id="309" r:id="rId48"/>
    <p:sldId id="304" r:id="rId49"/>
    <p:sldId id="305" r:id="rId50"/>
    <p:sldId id="306" r:id="rId51"/>
    <p:sldId id="310" r:id="rId52"/>
    <p:sldId id="311" r:id="rId53"/>
    <p:sldId id="312" r:id="rId54"/>
    <p:sldId id="313" r:id="rId55"/>
    <p:sldId id="314" r:id="rId56"/>
    <p:sldId id="315" r:id="rId57"/>
    <p:sldId id="316" r:id="rId58"/>
    <p:sldId id="317" r:id="rId59"/>
    <p:sldId id="319" r:id="rId60"/>
    <p:sldId id="320" r:id="rId61"/>
    <p:sldId id="321" r:id="rId62"/>
    <p:sldId id="322" r:id="rId63"/>
    <p:sldId id="323"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4" d="100"/>
          <a:sy n="104" d="100"/>
        </p:scale>
        <p:origin x="21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E0D6D-A372-4EC1-B3A4-2790DC2BDA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E88F3C9-AD2D-4CAC-AF8B-194BDDDC4769}">
      <dgm:prSet/>
      <dgm:spPr/>
      <dgm:t>
        <a:bodyPr/>
        <a:lstStyle/>
        <a:p>
          <a:pPr>
            <a:lnSpc>
              <a:spcPct val="100000"/>
            </a:lnSpc>
          </a:pPr>
          <a:r>
            <a:rPr lang="en-US"/>
            <a:t>Open source intelligence gathering</a:t>
          </a:r>
        </a:p>
      </dgm:t>
    </dgm:pt>
    <dgm:pt modelId="{1FCA0DBF-D98D-4E50-A558-62414A3FB010}" type="parTrans" cxnId="{32D3FA92-F432-4396-870A-B3D0FB0E90AC}">
      <dgm:prSet/>
      <dgm:spPr/>
      <dgm:t>
        <a:bodyPr/>
        <a:lstStyle/>
        <a:p>
          <a:endParaRPr lang="en-US"/>
        </a:p>
      </dgm:t>
    </dgm:pt>
    <dgm:pt modelId="{B96F7DAA-518C-4265-BD5D-013F67C3A466}" type="sibTrans" cxnId="{32D3FA92-F432-4396-870A-B3D0FB0E90AC}">
      <dgm:prSet/>
      <dgm:spPr/>
      <dgm:t>
        <a:bodyPr/>
        <a:lstStyle/>
        <a:p>
          <a:endParaRPr lang="en-US"/>
        </a:p>
      </dgm:t>
    </dgm:pt>
    <dgm:pt modelId="{66CC932C-03C7-4D26-9282-406919CA2657}">
      <dgm:prSet/>
      <dgm:spPr/>
      <dgm:t>
        <a:bodyPr/>
        <a:lstStyle/>
        <a:p>
          <a:pPr>
            <a:lnSpc>
              <a:spcPct val="100000"/>
            </a:lnSpc>
          </a:pPr>
          <a:r>
            <a:rPr lang="en-US"/>
            <a:t>Great way to automate basic discovery of open resources</a:t>
          </a:r>
        </a:p>
      </dgm:t>
    </dgm:pt>
    <dgm:pt modelId="{8F8DA3FF-7DF1-4D35-A50D-B673E86808B3}" type="parTrans" cxnId="{E979A703-7FC3-4DC4-A58C-DEC1913FA531}">
      <dgm:prSet/>
      <dgm:spPr/>
      <dgm:t>
        <a:bodyPr/>
        <a:lstStyle/>
        <a:p>
          <a:endParaRPr lang="en-US"/>
        </a:p>
      </dgm:t>
    </dgm:pt>
    <dgm:pt modelId="{F8B77EF8-F347-4F66-9E02-A0478B58ED9A}" type="sibTrans" cxnId="{E979A703-7FC3-4DC4-A58C-DEC1913FA531}">
      <dgm:prSet/>
      <dgm:spPr/>
      <dgm:t>
        <a:bodyPr/>
        <a:lstStyle/>
        <a:p>
          <a:endParaRPr lang="en-US"/>
        </a:p>
      </dgm:t>
    </dgm:pt>
    <dgm:pt modelId="{906425FA-E66C-416C-B3BE-D9CDE150CA80}">
      <dgm:prSet/>
      <dgm:spPr/>
      <dgm:t>
        <a:bodyPr/>
        <a:lstStyle/>
        <a:p>
          <a:pPr>
            <a:lnSpc>
              <a:spcPct val="100000"/>
            </a:lnSpc>
          </a:pPr>
          <a:r>
            <a:rPr lang="en-US" dirty="0"/>
            <a:t>Often used as an initial attack vector</a:t>
          </a:r>
        </a:p>
      </dgm:t>
    </dgm:pt>
    <dgm:pt modelId="{19C41E12-4C2E-4678-9CAE-4FA145B78D35}" type="parTrans" cxnId="{70F9185F-E48B-4C3B-B756-E1F6B6841880}">
      <dgm:prSet/>
      <dgm:spPr/>
      <dgm:t>
        <a:bodyPr/>
        <a:lstStyle/>
        <a:p>
          <a:endParaRPr lang="en-US"/>
        </a:p>
      </dgm:t>
    </dgm:pt>
    <dgm:pt modelId="{6B072EA6-C827-4B52-BAD5-226236C55588}" type="sibTrans" cxnId="{70F9185F-E48B-4C3B-B756-E1F6B6841880}">
      <dgm:prSet/>
      <dgm:spPr/>
      <dgm:t>
        <a:bodyPr/>
        <a:lstStyle/>
        <a:p>
          <a:endParaRPr lang="en-US"/>
        </a:p>
      </dgm:t>
    </dgm:pt>
    <dgm:pt modelId="{131E31BE-2280-44DB-BE96-E4F52636A87F}" type="pres">
      <dgm:prSet presAssocID="{6F4E0D6D-A372-4EC1-B3A4-2790DC2BDA98}" presName="root" presStyleCnt="0">
        <dgm:presLayoutVars>
          <dgm:dir/>
          <dgm:resizeHandles val="exact"/>
        </dgm:presLayoutVars>
      </dgm:prSet>
      <dgm:spPr/>
    </dgm:pt>
    <dgm:pt modelId="{C76FD956-B9A8-49C5-824A-CD629AC6C9AC}" type="pres">
      <dgm:prSet presAssocID="{0E88F3C9-AD2D-4CAC-AF8B-194BDDDC4769}" presName="compNode" presStyleCnt="0"/>
      <dgm:spPr/>
    </dgm:pt>
    <dgm:pt modelId="{9BB6116E-19CA-4F53-A513-E6A2F68B516B}" type="pres">
      <dgm:prSet presAssocID="{0E88F3C9-AD2D-4CAC-AF8B-194BDDDC4769}" presName="bgRect" presStyleLbl="bgShp" presStyleIdx="0" presStyleCnt="3"/>
      <dgm:spPr/>
    </dgm:pt>
    <dgm:pt modelId="{E466F8A5-AC91-444E-91C6-027FA718D1D3}" type="pres">
      <dgm:prSet presAssocID="{0E88F3C9-AD2D-4CAC-AF8B-194BDDDC476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CC7E2CE-B822-4B64-9BBF-3C42D45FE056}" type="pres">
      <dgm:prSet presAssocID="{0E88F3C9-AD2D-4CAC-AF8B-194BDDDC4769}" presName="spaceRect" presStyleCnt="0"/>
      <dgm:spPr/>
    </dgm:pt>
    <dgm:pt modelId="{18FFB337-5EB1-43F1-A73E-AECD11AE2DD0}" type="pres">
      <dgm:prSet presAssocID="{0E88F3C9-AD2D-4CAC-AF8B-194BDDDC4769}" presName="parTx" presStyleLbl="revTx" presStyleIdx="0" presStyleCnt="3">
        <dgm:presLayoutVars>
          <dgm:chMax val="0"/>
          <dgm:chPref val="0"/>
        </dgm:presLayoutVars>
      </dgm:prSet>
      <dgm:spPr/>
    </dgm:pt>
    <dgm:pt modelId="{91F4C988-89AD-4CFE-BCA5-E1F09A960CD0}" type="pres">
      <dgm:prSet presAssocID="{B96F7DAA-518C-4265-BD5D-013F67C3A466}" presName="sibTrans" presStyleCnt="0"/>
      <dgm:spPr/>
    </dgm:pt>
    <dgm:pt modelId="{E1F97FE8-FE8C-43DD-9565-E825ACF2311F}" type="pres">
      <dgm:prSet presAssocID="{66CC932C-03C7-4D26-9282-406919CA2657}" presName="compNode" presStyleCnt="0"/>
      <dgm:spPr/>
    </dgm:pt>
    <dgm:pt modelId="{381A8551-7651-4DF9-A874-68850D01F285}" type="pres">
      <dgm:prSet presAssocID="{66CC932C-03C7-4D26-9282-406919CA2657}" presName="bgRect" presStyleLbl="bgShp" presStyleIdx="1" presStyleCnt="3"/>
      <dgm:spPr/>
    </dgm:pt>
    <dgm:pt modelId="{B377AD12-8366-4B13-9C4C-759D0CDADC4D}" type="pres">
      <dgm:prSet presAssocID="{66CC932C-03C7-4D26-9282-406919CA265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A83A40CF-CEAB-454E-AA26-D2DEE4CE6AB9}" type="pres">
      <dgm:prSet presAssocID="{66CC932C-03C7-4D26-9282-406919CA2657}" presName="spaceRect" presStyleCnt="0"/>
      <dgm:spPr/>
    </dgm:pt>
    <dgm:pt modelId="{53AAB4EB-7A18-413C-8336-30D9D291E7BA}" type="pres">
      <dgm:prSet presAssocID="{66CC932C-03C7-4D26-9282-406919CA2657}" presName="parTx" presStyleLbl="revTx" presStyleIdx="1" presStyleCnt="3">
        <dgm:presLayoutVars>
          <dgm:chMax val="0"/>
          <dgm:chPref val="0"/>
        </dgm:presLayoutVars>
      </dgm:prSet>
      <dgm:spPr/>
    </dgm:pt>
    <dgm:pt modelId="{7C02CA73-AA2A-4854-BFA7-A96270A5D834}" type="pres">
      <dgm:prSet presAssocID="{F8B77EF8-F347-4F66-9E02-A0478B58ED9A}" presName="sibTrans" presStyleCnt="0"/>
      <dgm:spPr/>
    </dgm:pt>
    <dgm:pt modelId="{57F6DE57-3AD4-4C2E-B846-DAE9A75DD81F}" type="pres">
      <dgm:prSet presAssocID="{906425FA-E66C-416C-B3BE-D9CDE150CA80}" presName="compNode" presStyleCnt="0"/>
      <dgm:spPr/>
    </dgm:pt>
    <dgm:pt modelId="{8FC77A37-E766-4493-AB7B-FF6E811B8D2C}" type="pres">
      <dgm:prSet presAssocID="{906425FA-E66C-416C-B3BE-D9CDE150CA80}" presName="bgRect" presStyleLbl="bgShp" presStyleIdx="2" presStyleCnt="3"/>
      <dgm:spPr/>
    </dgm:pt>
    <dgm:pt modelId="{831B6851-1212-485F-8A11-042A97D1D226}" type="pres">
      <dgm:prSet presAssocID="{906425FA-E66C-416C-B3BE-D9CDE150CA8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dy bug"/>
        </a:ext>
      </dgm:extLst>
    </dgm:pt>
    <dgm:pt modelId="{7AC4F71E-E844-43ED-ADD8-CF0113EAE5CE}" type="pres">
      <dgm:prSet presAssocID="{906425FA-E66C-416C-B3BE-D9CDE150CA80}" presName="spaceRect" presStyleCnt="0"/>
      <dgm:spPr/>
    </dgm:pt>
    <dgm:pt modelId="{4FB0714A-A5B3-4D06-9D08-37D5C511329C}" type="pres">
      <dgm:prSet presAssocID="{906425FA-E66C-416C-B3BE-D9CDE150CA80}" presName="parTx" presStyleLbl="revTx" presStyleIdx="2" presStyleCnt="3">
        <dgm:presLayoutVars>
          <dgm:chMax val="0"/>
          <dgm:chPref val="0"/>
        </dgm:presLayoutVars>
      </dgm:prSet>
      <dgm:spPr/>
    </dgm:pt>
  </dgm:ptLst>
  <dgm:cxnLst>
    <dgm:cxn modelId="{E979A703-7FC3-4DC4-A58C-DEC1913FA531}" srcId="{6F4E0D6D-A372-4EC1-B3A4-2790DC2BDA98}" destId="{66CC932C-03C7-4D26-9282-406919CA2657}" srcOrd="1" destOrd="0" parTransId="{8F8DA3FF-7DF1-4D35-A50D-B673E86808B3}" sibTransId="{F8B77EF8-F347-4F66-9E02-A0478B58ED9A}"/>
    <dgm:cxn modelId="{53289A12-E3CF-467A-A4CD-7B0BB6C28371}" type="presOf" srcId="{906425FA-E66C-416C-B3BE-D9CDE150CA80}" destId="{4FB0714A-A5B3-4D06-9D08-37D5C511329C}" srcOrd="0" destOrd="0" presId="urn:microsoft.com/office/officeart/2018/2/layout/IconVerticalSolidList"/>
    <dgm:cxn modelId="{939CEE16-6EAF-4C8E-AC43-8204B28D2263}" type="presOf" srcId="{0E88F3C9-AD2D-4CAC-AF8B-194BDDDC4769}" destId="{18FFB337-5EB1-43F1-A73E-AECD11AE2DD0}" srcOrd="0" destOrd="0" presId="urn:microsoft.com/office/officeart/2018/2/layout/IconVerticalSolidList"/>
    <dgm:cxn modelId="{70F9185F-E48B-4C3B-B756-E1F6B6841880}" srcId="{6F4E0D6D-A372-4EC1-B3A4-2790DC2BDA98}" destId="{906425FA-E66C-416C-B3BE-D9CDE150CA80}" srcOrd="2" destOrd="0" parTransId="{19C41E12-4C2E-4678-9CAE-4FA145B78D35}" sibTransId="{6B072EA6-C827-4B52-BAD5-226236C55588}"/>
    <dgm:cxn modelId="{F8B8216A-7435-4E62-9268-2485BD2CD956}" type="presOf" srcId="{6F4E0D6D-A372-4EC1-B3A4-2790DC2BDA98}" destId="{131E31BE-2280-44DB-BE96-E4F52636A87F}" srcOrd="0" destOrd="0" presId="urn:microsoft.com/office/officeart/2018/2/layout/IconVerticalSolidList"/>
    <dgm:cxn modelId="{CD9B3D54-1F0F-4137-9701-4740A6C3E900}" type="presOf" srcId="{66CC932C-03C7-4D26-9282-406919CA2657}" destId="{53AAB4EB-7A18-413C-8336-30D9D291E7BA}" srcOrd="0" destOrd="0" presId="urn:microsoft.com/office/officeart/2018/2/layout/IconVerticalSolidList"/>
    <dgm:cxn modelId="{32D3FA92-F432-4396-870A-B3D0FB0E90AC}" srcId="{6F4E0D6D-A372-4EC1-B3A4-2790DC2BDA98}" destId="{0E88F3C9-AD2D-4CAC-AF8B-194BDDDC4769}" srcOrd="0" destOrd="0" parTransId="{1FCA0DBF-D98D-4E50-A558-62414A3FB010}" sibTransId="{B96F7DAA-518C-4265-BD5D-013F67C3A466}"/>
    <dgm:cxn modelId="{62459B31-E4F0-4F90-BFF5-659C8E63DB4D}" type="presParOf" srcId="{131E31BE-2280-44DB-BE96-E4F52636A87F}" destId="{C76FD956-B9A8-49C5-824A-CD629AC6C9AC}" srcOrd="0" destOrd="0" presId="urn:microsoft.com/office/officeart/2018/2/layout/IconVerticalSolidList"/>
    <dgm:cxn modelId="{DB5A5F64-D6F0-472B-83D1-6BEDEE8B7B82}" type="presParOf" srcId="{C76FD956-B9A8-49C5-824A-CD629AC6C9AC}" destId="{9BB6116E-19CA-4F53-A513-E6A2F68B516B}" srcOrd="0" destOrd="0" presId="urn:microsoft.com/office/officeart/2018/2/layout/IconVerticalSolidList"/>
    <dgm:cxn modelId="{C1D54B64-F5CF-475B-AC9C-3CD472FFE44B}" type="presParOf" srcId="{C76FD956-B9A8-49C5-824A-CD629AC6C9AC}" destId="{E466F8A5-AC91-444E-91C6-027FA718D1D3}" srcOrd="1" destOrd="0" presId="urn:microsoft.com/office/officeart/2018/2/layout/IconVerticalSolidList"/>
    <dgm:cxn modelId="{D41543BB-2D60-4486-A350-A8506734AE39}" type="presParOf" srcId="{C76FD956-B9A8-49C5-824A-CD629AC6C9AC}" destId="{CCC7E2CE-B822-4B64-9BBF-3C42D45FE056}" srcOrd="2" destOrd="0" presId="urn:microsoft.com/office/officeart/2018/2/layout/IconVerticalSolidList"/>
    <dgm:cxn modelId="{322E41BC-59A5-4A61-92A6-FE87D0185AE1}" type="presParOf" srcId="{C76FD956-B9A8-49C5-824A-CD629AC6C9AC}" destId="{18FFB337-5EB1-43F1-A73E-AECD11AE2DD0}" srcOrd="3" destOrd="0" presId="urn:microsoft.com/office/officeart/2018/2/layout/IconVerticalSolidList"/>
    <dgm:cxn modelId="{2CF72093-5221-4DA0-B771-528155CCF557}" type="presParOf" srcId="{131E31BE-2280-44DB-BE96-E4F52636A87F}" destId="{91F4C988-89AD-4CFE-BCA5-E1F09A960CD0}" srcOrd="1" destOrd="0" presId="urn:microsoft.com/office/officeart/2018/2/layout/IconVerticalSolidList"/>
    <dgm:cxn modelId="{A7276C44-7182-46AC-AE67-253FC218ADA4}" type="presParOf" srcId="{131E31BE-2280-44DB-BE96-E4F52636A87F}" destId="{E1F97FE8-FE8C-43DD-9565-E825ACF2311F}" srcOrd="2" destOrd="0" presId="urn:microsoft.com/office/officeart/2018/2/layout/IconVerticalSolidList"/>
    <dgm:cxn modelId="{7DFB5389-0C00-4B8A-8F40-F121016DA88C}" type="presParOf" srcId="{E1F97FE8-FE8C-43DD-9565-E825ACF2311F}" destId="{381A8551-7651-4DF9-A874-68850D01F285}" srcOrd="0" destOrd="0" presId="urn:microsoft.com/office/officeart/2018/2/layout/IconVerticalSolidList"/>
    <dgm:cxn modelId="{7F202728-C66E-4358-BD10-2162D9964246}" type="presParOf" srcId="{E1F97FE8-FE8C-43DD-9565-E825ACF2311F}" destId="{B377AD12-8366-4B13-9C4C-759D0CDADC4D}" srcOrd="1" destOrd="0" presId="urn:microsoft.com/office/officeart/2018/2/layout/IconVerticalSolidList"/>
    <dgm:cxn modelId="{F044A337-75BA-4E2D-80DC-7C2F439528CA}" type="presParOf" srcId="{E1F97FE8-FE8C-43DD-9565-E825ACF2311F}" destId="{A83A40CF-CEAB-454E-AA26-D2DEE4CE6AB9}" srcOrd="2" destOrd="0" presId="urn:microsoft.com/office/officeart/2018/2/layout/IconVerticalSolidList"/>
    <dgm:cxn modelId="{3627FCD4-36BC-470C-907B-6FC14EA3A5CD}" type="presParOf" srcId="{E1F97FE8-FE8C-43DD-9565-E825ACF2311F}" destId="{53AAB4EB-7A18-413C-8336-30D9D291E7BA}" srcOrd="3" destOrd="0" presId="urn:microsoft.com/office/officeart/2018/2/layout/IconVerticalSolidList"/>
    <dgm:cxn modelId="{FB951FFB-6530-4843-B14D-BAF72AF9886A}" type="presParOf" srcId="{131E31BE-2280-44DB-BE96-E4F52636A87F}" destId="{7C02CA73-AA2A-4854-BFA7-A96270A5D834}" srcOrd="3" destOrd="0" presId="urn:microsoft.com/office/officeart/2018/2/layout/IconVerticalSolidList"/>
    <dgm:cxn modelId="{C647EA8E-FD0F-4273-B9DA-BA445B9177CB}" type="presParOf" srcId="{131E31BE-2280-44DB-BE96-E4F52636A87F}" destId="{57F6DE57-3AD4-4C2E-B846-DAE9A75DD81F}" srcOrd="4" destOrd="0" presId="urn:microsoft.com/office/officeart/2018/2/layout/IconVerticalSolidList"/>
    <dgm:cxn modelId="{BB44AE01-62B1-4FFB-8807-67E2145992B6}" type="presParOf" srcId="{57F6DE57-3AD4-4C2E-B846-DAE9A75DD81F}" destId="{8FC77A37-E766-4493-AB7B-FF6E811B8D2C}" srcOrd="0" destOrd="0" presId="urn:microsoft.com/office/officeart/2018/2/layout/IconVerticalSolidList"/>
    <dgm:cxn modelId="{81729C5F-4C2F-4CA3-A3F9-D738A5A08F78}" type="presParOf" srcId="{57F6DE57-3AD4-4C2E-B846-DAE9A75DD81F}" destId="{831B6851-1212-485F-8A11-042A97D1D226}" srcOrd="1" destOrd="0" presId="urn:microsoft.com/office/officeart/2018/2/layout/IconVerticalSolidList"/>
    <dgm:cxn modelId="{08D858A0-3C5D-4D78-A711-04086B2E8516}" type="presParOf" srcId="{57F6DE57-3AD4-4C2E-B846-DAE9A75DD81F}" destId="{7AC4F71E-E844-43ED-ADD8-CF0113EAE5CE}" srcOrd="2" destOrd="0" presId="urn:microsoft.com/office/officeart/2018/2/layout/IconVerticalSolidList"/>
    <dgm:cxn modelId="{9D17C243-0348-40A8-8B5C-8083968F6A48}" type="presParOf" srcId="{57F6DE57-3AD4-4C2E-B846-DAE9A75DD81F}" destId="{4FB0714A-A5B3-4D06-9D08-37D5C511329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9DD54B-5F9E-4CE4-A698-BAD49F02F16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C37EB7E-05B2-403F-8BE2-53F3C1119005}">
      <dgm:prSet/>
      <dgm:spPr/>
      <dgm:t>
        <a:bodyPr/>
        <a:lstStyle/>
        <a:p>
          <a:r>
            <a:rPr lang="en-US"/>
            <a:t>theHaverster</a:t>
          </a:r>
        </a:p>
      </dgm:t>
    </dgm:pt>
    <dgm:pt modelId="{EE2732FF-B866-476C-B2A2-DAF309888BD1}" type="parTrans" cxnId="{B6C73EB0-D494-424E-8E7B-55BC63DE2FFB}">
      <dgm:prSet/>
      <dgm:spPr/>
      <dgm:t>
        <a:bodyPr/>
        <a:lstStyle/>
        <a:p>
          <a:endParaRPr lang="en-US"/>
        </a:p>
      </dgm:t>
    </dgm:pt>
    <dgm:pt modelId="{E5FB3335-3F0F-4159-8652-17BD15B4E206}" type="sibTrans" cxnId="{B6C73EB0-D494-424E-8E7B-55BC63DE2FFB}">
      <dgm:prSet/>
      <dgm:spPr/>
      <dgm:t>
        <a:bodyPr/>
        <a:lstStyle/>
        <a:p>
          <a:endParaRPr lang="en-US"/>
        </a:p>
      </dgm:t>
    </dgm:pt>
    <dgm:pt modelId="{A61AB2E1-7974-4B56-B071-C9FF1CFBDCDA}">
      <dgm:prSet/>
      <dgm:spPr/>
      <dgm:t>
        <a:bodyPr/>
        <a:lstStyle/>
        <a:p>
          <a:r>
            <a:rPr lang="en-US"/>
            <a:t>Google Dorking</a:t>
          </a:r>
        </a:p>
      </dgm:t>
    </dgm:pt>
    <dgm:pt modelId="{954C9DED-45FA-4259-86D1-08FA3911BC49}" type="parTrans" cxnId="{2876575C-7C6D-41ED-899B-508FEB2F511A}">
      <dgm:prSet/>
      <dgm:spPr/>
      <dgm:t>
        <a:bodyPr/>
        <a:lstStyle/>
        <a:p>
          <a:endParaRPr lang="en-US"/>
        </a:p>
      </dgm:t>
    </dgm:pt>
    <dgm:pt modelId="{3F2FB3AB-AEE5-4E85-B8A8-A1755AB462EC}" type="sibTrans" cxnId="{2876575C-7C6D-41ED-899B-508FEB2F511A}">
      <dgm:prSet/>
      <dgm:spPr/>
      <dgm:t>
        <a:bodyPr/>
        <a:lstStyle/>
        <a:p>
          <a:endParaRPr lang="en-US"/>
        </a:p>
      </dgm:t>
    </dgm:pt>
    <dgm:pt modelId="{81A22901-4CE7-4213-B34F-12086F4A4963}">
      <dgm:prSet/>
      <dgm:spPr/>
      <dgm:t>
        <a:bodyPr/>
        <a:lstStyle/>
        <a:p>
          <a:r>
            <a:rPr lang="en-US"/>
            <a:t>GreyHatWarfare</a:t>
          </a:r>
        </a:p>
      </dgm:t>
    </dgm:pt>
    <dgm:pt modelId="{B88BA497-5F81-4469-9E98-947F9C54292E}" type="parTrans" cxnId="{8B4FDA4E-D12C-40F1-9E28-3A1BED072A35}">
      <dgm:prSet/>
      <dgm:spPr/>
      <dgm:t>
        <a:bodyPr/>
        <a:lstStyle/>
        <a:p>
          <a:endParaRPr lang="en-US"/>
        </a:p>
      </dgm:t>
    </dgm:pt>
    <dgm:pt modelId="{CE551C8F-AB61-429B-A9AF-89AE336624D5}" type="sibTrans" cxnId="{8B4FDA4E-D12C-40F1-9E28-3A1BED072A35}">
      <dgm:prSet/>
      <dgm:spPr/>
      <dgm:t>
        <a:bodyPr/>
        <a:lstStyle/>
        <a:p>
          <a:endParaRPr lang="en-US"/>
        </a:p>
      </dgm:t>
    </dgm:pt>
    <dgm:pt modelId="{A04F905C-96E0-4813-A35B-C36CFDBF65B9}" type="pres">
      <dgm:prSet presAssocID="{D59DD54B-5F9E-4CE4-A698-BAD49F02F164}" presName="linear" presStyleCnt="0">
        <dgm:presLayoutVars>
          <dgm:animLvl val="lvl"/>
          <dgm:resizeHandles val="exact"/>
        </dgm:presLayoutVars>
      </dgm:prSet>
      <dgm:spPr/>
    </dgm:pt>
    <dgm:pt modelId="{DAC34278-64A1-468D-AB7A-A67A41081A0F}" type="pres">
      <dgm:prSet presAssocID="{FC37EB7E-05B2-403F-8BE2-53F3C1119005}" presName="parentText" presStyleLbl="node1" presStyleIdx="0" presStyleCnt="3">
        <dgm:presLayoutVars>
          <dgm:chMax val="0"/>
          <dgm:bulletEnabled val="1"/>
        </dgm:presLayoutVars>
      </dgm:prSet>
      <dgm:spPr/>
    </dgm:pt>
    <dgm:pt modelId="{AA7615A5-B1FA-43B4-9907-6FE68BC3723E}" type="pres">
      <dgm:prSet presAssocID="{E5FB3335-3F0F-4159-8652-17BD15B4E206}" presName="spacer" presStyleCnt="0"/>
      <dgm:spPr/>
    </dgm:pt>
    <dgm:pt modelId="{1B62230B-7099-4E25-902D-F66366DDA090}" type="pres">
      <dgm:prSet presAssocID="{A61AB2E1-7974-4B56-B071-C9FF1CFBDCDA}" presName="parentText" presStyleLbl="node1" presStyleIdx="1" presStyleCnt="3">
        <dgm:presLayoutVars>
          <dgm:chMax val="0"/>
          <dgm:bulletEnabled val="1"/>
        </dgm:presLayoutVars>
      </dgm:prSet>
      <dgm:spPr/>
    </dgm:pt>
    <dgm:pt modelId="{50663777-A8BE-454C-A41E-E9B3024ACB93}" type="pres">
      <dgm:prSet presAssocID="{3F2FB3AB-AEE5-4E85-B8A8-A1755AB462EC}" presName="spacer" presStyleCnt="0"/>
      <dgm:spPr/>
    </dgm:pt>
    <dgm:pt modelId="{14F3235E-3901-4A45-9E6D-331B3CA65FB6}" type="pres">
      <dgm:prSet presAssocID="{81A22901-4CE7-4213-B34F-12086F4A4963}" presName="parentText" presStyleLbl="node1" presStyleIdx="2" presStyleCnt="3">
        <dgm:presLayoutVars>
          <dgm:chMax val="0"/>
          <dgm:bulletEnabled val="1"/>
        </dgm:presLayoutVars>
      </dgm:prSet>
      <dgm:spPr/>
    </dgm:pt>
  </dgm:ptLst>
  <dgm:cxnLst>
    <dgm:cxn modelId="{81F46106-CDF6-4C51-A3E3-67110B3B88B1}" type="presOf" srcId="{81A22901-4CE7-4213-B34F-12086F4A4963}" destId="{14F3235E-3901-4A45-9E6D-331B3CA65FB6}" srcOrd="0" destOrd="0" presId="urn:microsoft.com/office/officeart/2005/8/layout/vList2"/>
    <dgm:cxn modelId="{C3A91339-8595-4711-B1B2-A875F13EA0F3}" type="presOf" srcId="{A61AB2E1-7974-4B56-B071-C9FF1CFBDCDA}" destId="{1B62230B-7099-4E25-902D-F66366DDA090}" srcOrd="0" destOrd="0" presId="urn:microsoft.com/office/officeart/2005/8/layout/vList2"/>
    <dgm:cxn modelId="{2876575C-7C6D-41ED-899B-508FEB2F511A}" srcId="{D59DD54B-5F9E-4CE4-A698-BAD49F02F164}" destId="{A61AB2E1-7974-4B56-B071-C9FF1CFBDCDA}" srcOrd="1" destOrd="0" parTransId="{954C9DED-45FA-4259-86D1-08FA3911BC49}" sibTransId="{3F2FB3AB-AEE5-4E85-B8A8-A1755AB462EC}"/>
    <dgm:cxn modelId="{8B4FDA4E-D12C-40F1-9E28-3A1BED072A35}" srcId="{D59DD54B-5F9E-4CE4-A698-BAD49F02F164}" destId="{81A22901-4CE7-4213-B34F-12086F4A4963}" srcOrd="2" destOrd="0" parTransId="{B88BA497-5F81-4469-9E98-947F9C54292E}" sibTransId="{CE551C8F-AB61-429B-A9AF-89AE336624D5}"/>
    <dgm:cxn modelId="{6564FA77-7B37-4407-97DD-C3F3FD75343C}" type="presOf" srcId="{FC37EB7E-05B2-403F-8BE2-53F3C1119005}" destId="{DAC34278-64A1-468D-AB7A-A67A41081A0F}" srcOrd="0" destOrd="0" presId="urn:microsoft.com/office/officeart/2005/8/layout/vList2"/>
    <dgm:cxn modelId="{B6C73EB0-D494-424E-8E7B-55BC63DE2FFB}" srcId="{D59DD54B-5F9E-4CE4-A698-BAD49F02F164}" destId="{FC37EB7E-05B2-403F-8BE2-53F3C1119005}" srcOrd="0" destOrd="0" parTransId="{EE2732FF-B866-476C-B2A2-DAF309888BD1}" sibTransId="{E5FB3335-3F0F-4159-8652-17BD15B4E206}"/>
    <dgm:cxn modelId="{9FD551E0-C18A-4256-9EA4-961A8FD551D1}" type="presOf" srcId="{D59DD54B-5F9E-4CE4-A698-BAD49F02F164}" destId="{A04F905C-96E0-4813-A35B-C36CFDBF65B9}" srcOrd="0" destOrd="0" presId="urn:microsoft.com/office/officeart/2005/8/layout/vList2"/>
    <dgm:cxn modelId="{559B97C9-20A3-4093-A8C5-237839E3B767}" type="presParOf" srcId="{A04F905C-96E0-4813-A35B-C36CFDBF65B9}" destId="{DAC34278-64A1-468D-AB7A-A67A41081A0F}" srcOrd="0" destOrd="0" presId="urn:microsoft.com/office/officeart/2005/8/layout/vList2"/>
    <dgm:cxn modelId="{E016E8F0-A887-4D55-A099-7E1614E2D4C6}" type="presParOf" srcId="{A04F905C-96E0-4813-A35B-C36CFDBF65B9}" destId="{AA7615A5-B1FA-43B4-9907-6FE68BC3723E}" srcOrd="1" destOrd="0" presId="urn:microsoft.com/office/officeart/2005/8/layout/vList2"/>
    <dgm:cxn modelId="{9FAAFF0F-2527-45A5-8C6B-66740BA0C940}" type="presParOf" srcId="{A04F905C-96E0-4813-A35B-C36CFDBF65B9}" destId="{1B62230B-7099-4E25-902D-F66366DDA090}" srcOrd="2" destOrd="0" presId="urn:microsoft.com/office/officeart/2005/8/layout/vList2"/>
    <dgm:cxn modelId="{64F2125D-49C3-4ADB-8A05-65055B7BD525}" type="presParOf" srcId="{A04F905C-96E0-4813-A35B-C36CFDBF65B9}" destId="{50663777-A8BE-454C-A41E-E9B3024ACB93}" srcOrd="3" destOrd="0" presId="urn:microsoft.com/office/officeart/2005/8/layout/vList2"/>
    <dgm:cxn modelId="{7AA286B8-35DE-42C5-8B1B-1A85919C3E0F}" type="presParOf" srcId="{A04F905C-96E0-4813-A35B-C36CFDBF65B9}" destId="{14F3235E-3901-4A45-9E6D-331B3CA65FB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83D334-479A-4120-8BCC-9C57251A254E}" type="doc">
      <dgm:prSet loTypeId="urn:microsoft.com/office/officeart/2005/8/layout/hierarchy2" loCatId="hierarchy" qsTypeId="urn:microsoft.com/office/officeart/2005/8/quickstyle/simple1" qsCatId="simple" csTypeId="urn:microsoft.com/office/officeart/2005/8/colors/accent0_3" csCatId="mainScheme"/>
      <dgm:spPr/>
      <dgm:t>
        <a:bodyPr/>
        <a:lstStyle/>
        <a:p>
          <a:endParaRPr lang="en-US"/>
        </a:p>
      </dgm:t>
    </dgm:pt>
    <dgm:pt modelId="{D9DCCFDD-1784-439D-BD42-0A9A0AF8DDBC}">
      <dgm:prSet/>
      <dgm:spPr/>
      <dgm:t>
        <a:bodyPr/>
        <a:lstStyle/>
        <a:p>
          <a:r>
            <a:rPr lang="en-US"/>
            <a:t>Low hanging fruit typically vulnerable services that are extremely easy to exploit.</a:t>
          </a:r>
        </a:p>
      </dgm:t>
    </dgm:pt>
    <dgm:pt modelId="{00A58677-61D2-46B7-9CB8-589D8416B3D2}" type="parTrans" cxnId="{29A62EA6-4EE4-4D22-9FC2-70B5E70D9947}">
      <dgm:prSet/>
      <dgm:spPr/>
      <dgm:t>
        <a:bodyPr/>
        <a:lstStyle/>
        <a:p>
          <a:endParaRPr lang="en-US"/>
        </a:p>
      </dgm:t>
    </dgm:pt>
    <dgm:pt modelId="{52240BAA-452F-4227-B0E2-9C416B880E15}" type="sibTrans" cxnId="{29A62EA6-4EE4-4D22-9FC2-70B5E70D9947}">
      <dgm:prSet/>
      <dgm:spPr/>
      <dgm:t>
        <a:bodyPr/>
        <a:lstStyle/>
        <a:p>
          <a:endParaRPr lang="en-US"/>
        </a:p>
      </dgm:t>
    </dgm:pt>
    <dgm:pt modelId="{4F91D3B2-4600-4A4A-B4F7-21579669DC60}">
      <dgm:prSet/>
      <dgm:spPr/>
      <dgm:t>
        <a:bodyPr/>
        <a:lstStyle/>
        <a:p>
          <a:r>
            <a:rPr lang="en-US"/>
            <a:t>Left open and/vulnerable because:</a:t>
          </a:r>
        </a:p>
      </dgm:t>
    </dgm:pt>
    <dgm:pt modelId="{5BEAF5F6-AAFB-4E52-8595-4A71F651A4DC}" type="parTrans" cxnId="{A9F54EB5-492F-434F-AC81-50122774BDF5}">
      <dgm:prSet/>
      <dgm:spPr/>
      <dgm:t>
        <a:bodyPr/>
        <a:lstStyle/>
        <a:p>
          <a:endParaRPr lang="en-US"/>
        </a:p>
      </dgm:t>
    </dgm:pt>
    <dgm:pt modelId="{780A8B8D-C2AF-47F6-BE0B-8704032EFED5}" type="sibTrans" cxnId="{A9F54EB5-492F-434F-AC81-50122774BDF5}">
      <dgm:prSet/>
      <dgm:spPr/>
      <dgm:t>
        <a:bodyPr/>
        <a:lstStyle/>
        <a:p>
          <a:endParaRPr lang="en-US"/>
        </a:p>
      </dgm:t>
    </dgm:pt>
    <dgm:pt modelId="{B67E98CE-6C78-4E63-BAAF-ED46DF170E03}">
      <dgm:prSet/>
      <dgm:spPr/>
      <dgm:t>
        <a:bodyPr/>
        <a:lstStyle/>
        <a:p>
          <a:r>
            <a:rPr lang="en-US"/>
            <a:t>Servers have  been forgotten about</a:t>
          </a:r>
        </a:p>
      </dgm:t>
    </dgm:pt>
    <dgm:pt modelId="{72279DF0-5284-4BB3-91A0-8A887F0813E1}" type="parTrans" cxnId="{AB9A769C-5632-4273-A470-4C1F7EC3992A}">
      <dgm:prSet/>
      <dgm:spPr/>
      <dgm:t>
        <a:bodyPr/>
        <a:lstStyle/>
        <a:p>
          <a:endParaRPr lang="en-US"/>
        </a:p>
      </dgm:t>
    </dgm:pt>
    <dgm:pt modelId="{33780A02-8AE3-49D6-965D-2F2086EA34E4}" type="sibTrans" cxnId="{AB9A769C-5632-4273-A470-4C1F7EC3992A}">
      <dgm:prSet/>
      <dgm:spPr/>
      <dgm:t>
        <a:bodyPr/>
        <a:lstStyle/>
        <a:p>
          <a:endParaRPr lang="en-US"/>
        </a:p>
      </dgm:t>
    </dgm:pt>
    <dgm:pt modelId="{40C83D9F-EA25-4ED1-86FA-CED5127C46BA}">
      <dgm:prSet/>
      <dgm:spPr/>
      <dgm:t>
        <a:bodyPr/>
        <a:lstStyle/>
        <a:p>
          <a:r>
            <a:rPr lang="en-US"/>
            <a:t>Services can’t be updated for due to business need</a:t>
          </a:r>
        </a:p>
      </dgm:t>
    </dgm:pt>
    <dgm:pt modelId="{C9EB99F6-70EF-49E2-868F-5A384A7C77E5}" type="parTrans" cxnId="{01E7E252-B865-482A-B32E-5A44F5C4A5D1}">
      <dgm:prSet/>
      <dgm:spPr/>
      <dgm:t>
        <a:bodyPr/>
        <a:lstStyle/>
        <a:p>
          <a:endParaRPr lang="en-US"/>
        </a:p>
      </dgm:t>
    </dgm:pt>
    <dgm:pt modelId="{AFF26EC2-02CC-43CC-B33F-B2D16F799297}" type="sibTrans" cxnId="{01E7E252-B865-482A-B32E-5A44F5C4A5D1}">
      <dgm:prSet/>
      <dgm:spPr/>
      <dgm:t>
        <a:bodyPr/>
        <a:lstStyle/>
        <a:p>
          <a:endParaRPr lang="en-US"/>
        </a:p>
      </dgm:t>
    </dgm:pt>
    <dgm:pt modelId="{66B9BD23-683E-4A8B-91DE-6A5FB4CC42ED}">
      <dgm:prSet/>
      <dgm:spPr/>
      <dgm:t>
        <a:bodyPr/>
        <a:lstStyle/>
        <a:p>
          <a:r>
            <a:rPr lang="en-US"/>
            <a:t>Lack of Security Awareness</a:t>
          </a:r>
        </a:p>
      </dgm:t>
    </dgm:pt>
    <dgm:pt modelId="{2A2D3C51-4E62-48AD-BD0B-DE6A07ECEB13}" type="parTrans" cxnId="{93461C5C-A509-404D-B08F-1EB86A8760EB}">
      <dgm:prSet/>
      <dgm:spPr/>
      <dgm:t>
        <a:bodyPr/>
        <a:lstStyle/>
        <a:p>
          <a:endParaRPr lang="en-US"/>
        </a:p>
      </dgm:t>
    </dgm:pt>
    <dgm:pt modelId="{C4B389EF-C4F9-46CF-804F-B3BD0303E59E}" type="sibTrans" cxnId="{93461C5C-A509-404D-B08F-1EB86A8760EB}">
      <dgm:prSet/>
      <dgm:spPr/>
      <dgm:t>
        <a:bodyPr/>
        <a:lstStyle/>
        <a:p>
          <a:endParaRPr lang="en-US"/>
        </a:p>
      </dgm:t>
    </dgm:pt>
    <dgm:pt modelId="{A8B54F34-63E2-4843-BBB1-998EBF3CFF99}" type="pres">
      <dgm:prSet presAssocID="{AE83D334-479A-4120-8BCC-9C57251A254E}" presName="diagram" presStyleCnt="0">
        <dgm:presLayoutVars>
          <dgm:chPref val="1"/>
          <dgm:dir/>
          <dgm:animOne val="branch"/>
          <dgm:animLvl val="lvl"/>
          <dgm:resizeHandles val="exact"/>
        </dgm:presLayoutVars>
      </dgm:prSet>
      <dgm:spPr/>
    </dgm:pt>
    <dgm:pt modelId="{0640DD63-D274-42F9-930A-7AC840BB8A1C}" type="pres">
      <dgm:prSet presAssocID="{D9DCCFDD-1784-439D-BD42-0A9A0AF8DDBC}" presName="root1" presStyleCnt="0"/>
      <dgm:spPr/>
    </dgm:pt>
    <dgm:pt modelId="{FC3B21D6-B3E7-4F21-838D-484E25DCB4FF}" type="pres">
      <dgm:prSet presAssocID="{D9DCCFDD-1784-439D-BD42-0A9A0AF8DDBC}" presName="LevelOneTextNode" presStyleLbl="node0" presStyleIdx="0" presStyleCnt="2">
        <dgm:presLayoutVars>
          <dgm:chPref val="3"/>
        </dgm:presLayoutVars>
      </dgm:prSet>
      <dgm:spPr/>
    </dgm:pt>
    <dgm:pt modelId="{B296E26A-DCCE-4973-8ABB-345FD83464AE}" type="pres">
      <dgm:prSet presAssocID="{D9DCCFDD-1784-439D-BD42-0A9A0AF8DDBC}" presName="level2hierChild" presStyleCnt="0"/>
      <dgm:spPr/>
    </dgm:pt>
    <dgm:pt modelId="{23AA7B15-2E97-4B70-A524-E18F2580B2CF}" type="pres">
      <dgm:prSet presAssocID="{4F91D3B2-4600-4A4A-B4F7-21579669DC60}" presName="root1" presStyleCnt="0"/>
      <dgm:spPr/>
    </dgm:pt>
    <dgm:pt modelId="{E68278D0-AF23-4DC5-8256-BEA646FD62A6}" type="pres">
      <dgm:prSet presAssocID="{4F91D3B2-4600-4A4A-B4F7-21579669DC60}" presName="LevelOneTextNode" presStyleLbl="node0" presStyleIdx="1" presStyleCnt="2">
        <dgm:presLayoutVars>
          <dgm:chPref val="3"/>
        </dgm:presLayoutVars>
      </dgm:prSet>
      <dgm:spPr/>
    </dgm:pt>
    <dgm:pt modelId="{5810F519-6DF8-4AE6-8C7E-8E39A216C993}" type="pres">
      <dgm:prSet presAssocID="{4F91D3B2-4600-4A4A-B4F7-21579669DC60}" presName="level2hierChild" presStyleCnt="0"/>
      <dgm:spPr/>
    </dgm:pt>
    <dgm:pt modelId="{F7AC1199-5816-4F2F-AB71-C29C2F2CF31B}" type="pres">
      <dgm:prSet presAssocID="{72279DF0-5284-4BB3-91A0-8A887F0813E1}" presName="conn2-1" presStyleLbl="parChTrans1D2" presStyleIdx="0" presStyleCnt="3"/>
      <dgm:spPr/>
    </dgm:pt>
    <dgm:pt modelId="{DDDD7FA2-33C5-4159-A127-8AF47048DBBD}" type="pres">
      <dgm:prSet presAssocID="{72279DF0-5284-4BB3-91A0-8A887F0813E1}" presName="connTx" presStyleLbl="parChTrans1D2" presStyleIdx="0" presStyleCnt="3"/>
      <dgm:spPr/>
    </dgm:pt>
    <dgm:pt modelId="{66ECDD0B-D33D-47DD-A15E-0BB52336B162}" type="pres">
      <dgm:prSet presAssocID="{B67E98CE-6C78-4E63-BAAF-ED46DF170E03}" presName="root2" presStyleCnt="0"/>
      <dgm:spPr/>
    </dgm:pt>
    <dgm:pt modelId="{35D1D43E-D39E-43CD-88D9-3CDB4E028080}" type="pres">
      <dgm:prSet presAssocID="{B67E98CE-6C78-4E63-BAAF-ED46DF170E03}" presName="LevelTwoTextNode" presStyleLbl="node2" presStyleIdx="0" presStyleCnt="3">
        <dgm:presLayoutVars>
          <dgm:chPref val="3"/>
        </dgm:presLayoutVars>
      </dgm:prSet>
      <dgm:spPr/>
    </dgm:pt>
    <dgm:pt modelId="{8B274745-28AF-440B-AB68-D9687C8E9D4B}" type="pres">
      <dgm:prSet presAssocID="{B67E98CE-6C78-4E63-BAAF-ED46DF170E03}" presName="level3hierChild" presStyleCnt="0"/>
      <dgm:spPr/>
    </dgm:pt>
    <dgm:pt modelId="{B9EDAEA3-E5EB-4E44-8491-89503868FDF0}" type="pres">
      <dgm:prSet presAssocID="{C9EB99F6-70EF-49E2-868F-5A384A7C77E5}" presName="conn2-1" presStyleLbl="parChTrans1D2" presStyleIdx="1" presStyleCnt="3"/>
      <dgm:spPr/>
    </dgm:pt>
    <dgm:pt modelId="{473B9CBF-7834-45EE-9922-FBBC9312D2EA}" type="pres">
      <dgm:prSet presAssocID="{C9EB99F6-70EF-49E2-868F-5A384A7C77E5}" presName="connTx" presStyleLbl="parChTrans1D2" presStyleIdx="1" presStyleCnt="3"/>
      <dgm:spPr/>
    </dgm:pt>
    <dgm:pt modelId="{A327B53C-5D5A-4276-BCD7-857D557CD5B8}" type="pres">
      <dgm:prSet presAssocID="{40C83D9F-EA25-4ED1-86FA-CED5127C46BA}" presName="root2" presStyleCnt="0"/>
      <dgm:spPr/>
    </dgm:pt>
    <dgm:pt modelId="{DA704A15-87FD-4478-A718-135DCFB2E393}" type="pres">
      <dgm:prSet presAssocID="{40C83D9F-EA25-4ED1-86FA-CED5127C46BA}" presName="LevelTwoTextNode" presStyleLbl="node2" presStyleIdx="1" presStyleCnt="3">
        <dgm:presLayoutVars>
          <dgm:chPref val="3"/>
        </dgm:presLayoutVars>
      </dgm:prSet>
      <dgm:spPr/>
    </dgm:pt>
    <dgm:pt modelId="{F338F273-3220-4A66-B0B8-D46C759E0AB0}" type="pres">
      <dgm:prSet presAssocID="{40C83D9F-EA25-4ED1-86FA-CED5127C46BA}" presName="level3hierChild" presStyleCnt="0"/>
      <dgm:spPr/>
    </dgm:pt>
    <dgm:pt modelId="{68F7E97F-FF52-4236-A89C-0EE3B90C19EF}" type="pres">
      <dgm:prSet presAssocID="{2A2D3C51-4E62-48AD-BD0B-DE6A07ECEB13}" presName="conn2-1" presStyleLbl="parChTrans1D2" presStyleIdx="2" presStyleCnt="3"/>
      <dgm:spPr/>
    </dgm:pt>
    <dgm:pt modelId="{71C40C9C-2394-423E-BA63-AB22AE50E824}" type="pres">
      <dgm:prSet presAssocID="{2A2D3C51-4E62-48AD-BD0B-DE6A07ECEB13}" presName="connTx" presStyleLbl="parChTrans1D2" presStyleIdx="2" presStyleCnt="3"/>
      <dgm:spPr/>
    </dgm:pt>
    <dgm:pt modelId="{C81F88B4-C2F3-4FA6-986C-F56FC2F27392}" type="pres">
      <dgm:prSet presAssocID="{66B9BD23-683E-4A8B-91DE-6A5FB4CC42ED}" presName="root2" presStyleCnt="0"/>
      <dgm:spPr/>
    </dgm:pt>
    <dgm:pt modelId="{038D96F0-0F22-48AB-8877-EB067A5F14C9}" type="pres">
      <dgm:prSet presAssocID="{66B9BD23-683E-4A8B-91DE-6A5FB4CC42ED}" presName="LevelTwoTextNode" presStyleLbl="node2" presStyleIdx="2" presStyleCnt="3">
        <dgm:presLayoutVars>
          <dgm:chPref val="3"/>
        </dgm:presLayoutVars>
      </dgm:prSet>
      <dgm:spPr/>
    </dgm:pt>
    <dgm:pt modelId="{FCDE303D-769A-441A-88E7-1B9CB8A206BC}" type="pres">
      <dgm:prSet presAssocID="{66B9BD23-683E-4A8B-91DE-6A5FB4CC42ED}" presName="level3hierChild" presStyleCnt="0"/>
      <dgm:spPr/>
    </dgm:pt>
  </dgm:ptLst>
  <dgm:cxnLst>
    <dgm:cxn modelId="{16E5D80F-0A10-4E66-AEFA-BF46358101EC}" type="presOf" srcId="{66B9BD23-683E-4A8B-91DE-6A5FB4CC42ED}" destId="{038D96F0-0F22-48AB-8877-EB067A5F14C9}" srcOrd="0" destOrd="0" presId="urn:microsoft.com/office/officeart/2005/8/layout/hierarchy2"/>
    <dgm:cxn modelId="{55E16E1A-1200-4CD4-917B-58E2382BF94E}" type="presOf" srcId="{72279DF0-5284-4BB3-91A0-8A887F0813E1}" destId="{DDDD7FA2-33C5-4159-A127-8AF47048DBBD}" srcOrd="1" destOrd="0" presId="urn:microsoft.com/office/officeart/2005/8/layout/hierarchy2"/>
    <dgm:cxn modelId="{11EAC523-D78D-4DC3-86A2-ABFAD6561239}" type="presOf" srcId="{B67E98CE-6C78-4E63-BAAF-ED46DF170E03}" destId="{35D1D43E-D39E-43CD-88D9-3CDB4E028080}" srcOrd="0" destOrd="0" presId="urn:microsoft.com/office/officeart/2005/8/layout/hierarchy2"/>
    <dgm:cxn modelId="{301E0D2B-F04D-45FE-A2D8-F202A6249C0D}" type="presOf" srcId="{40C83D9F-EA25-4ED1-86FA-CED5127C46BA}" destId="{DA704A15-87FD-4478-A718-135DCFB2E393}" srcOrd="0" destOrd="0" presId="urn:microsoft.com/office/officeart/2005/8/layout/hierarchy2"/>
    <dgm:cxn modelId="{FE1E3533-7B95-48D9-9881-D9AD8352C7EE}" type="presOf" srcId="{AE83D334-479A-4120-8BCC-9C57251A254E}" destId="{A8B54F34-63E2-4843-BBB1-998EBF3CFF99}" srcOrd="0" destOrd="0" presId="urn:microsoft.com/office/officeart/2005/8/layout/hierarchy2"/>
    <dgm:cxn modelId="{C20D403D-BA6B-40B3-84FD-BCD43AEB7126}" type="presOf" srcId="{2A2D3C51-4E62-48AD-BD0B-DE6A07ECEB13}" destId="{71C40C9C-2394-423E-BA63-AB22AE50E824}" srcOrd="1" destOrd="0" presId="urn:microsoft.com/office/officeart/2005/8/layout/hierarchy2"/>
    <dgm:cxn modelId="{93461C5C-A509-404D-B08F-1EB86A8760EB}" srcId="{4F91D3B2-4600-4A4A-B4F7-21579669DC60}" destId="{66B9BD23-683E-4A8B-91DE-6A5FB4CC42ED}" srcOrd="2" destOrd="0" parTransId="{2A2D3C51-4E62-48AD-BD0B-DE6A07ECEB13}" sibTransId="{C4B389EF-C4F9-46CF-804F-B3BD0303E59E}"/>
    <dgm:cxn modelId="{DFB83760-6190-429D-BD17-8B5A6BF0887A}" type="presOf" srcId="{D9DCCFDD-1784-439D-BD42-0A9A0AF8DDBC}" destId="{FC3B21D6-B3E7-4F21-838D-484E25DCB4FF}" srcOrd="0" destOrd="0" presId="urn:microsoft.com/office/officeart/2005/8/layout/hierarchy2"/>
    <dgm:cxn modelId="{2B258361-3463-4E3B-801C-BA6AD9B49F2A}" type="presOf" srcId="{C9EB99F6-70EF-49E2-868F-5A384A7C77E5}" destId="{473B9CBF-7834-45EE-9922-FBBC9312D2EA}" srcOrd="1" destOrd="0" presId="urn:microsoft.com/office/officeart/2005/8/layout/hierarchy2"/>
    <dgm:cxn modelId="{65F52C49-76C5-4437-9843-F5F88D7FA93E}" type="presOf" srcId="{4F91D3B2-4600-4A4A-B4F7-21579669DC60}" destId="{E68278D0-AF23-4DC5-8256-BEA646FD62A6}" srcOrd="0" destOrd="0" presId="urn:microsoft.com/office/officeart/2005/8/layout/hierarchy2"/>
    <dgm:cxn modelId="{8A6E374B-6616-4311-95F5-11B50CE4FF9A}" type="presOf" srcId="{72279DF0-5284-4BB3-91A0-8A887F0813E1}" destId="{F7AC1199-5816-4F2F-AB71-C29C2F2CF31B}" srcOrd="0" destOrd="0" presId="urn:microsoft.com/office/officeart/2005/8/layout/hierarchy2"/>
    <dgm:cxn modelId="{01E7E252-B865-482A-B32E-5A44F5C4A5D1}" srcId="{4F91D3B2-4600-4A4A-B4F7-21579669DC60}" destId="{40C83D9F-EA25-4ED1-86FA-CED5127C46BA}" srcOrd="1" destOrd="0" parTransId="{C9EB99F6-70EF-49E2-868F-5A384A7C77E5}" sibTransId="{AFF26EC2-02CC-43CC-B33F-B2D16F799297}"/>
    <dgm:cxn modelId="{AB9A769C-5632-4273-A470-4C1F7EC3992A}" srcId="{4F91D3B2-4600-4A4A-B4F7-21579669DC60}" destId="{B67E98CE-6C78-4E63-BAAF-ED46DF170E03}" srcOrd="0" destOrd="0" parTransId="{72279DF0-5284-4BB3-91A0-8A887F0813E1}" sibTransId="{33780A02-8AE3-49D6-965D-2F2086EA34E4}"/>
    <dgm:cxn modelId="{D3AD08A4-10E6-46F3-B04A-0D7FE9481AE2}" type="presOf" srcId="{2A2D3C51-4E62-48AD-BD0B-DE6A07ECEB13}" destId="{68F7E97F-FF52-4236-A89C-0EE3B90C19EF}" srcOrd="0" destOrd="0" presId="urn:microsoft.com/office/officeart/2005/8/layout/hierarchy2"/>
    <dgm:cxn modelId="{29A62EA6-4EE4-4D22-9FC2-70B5E70D9947}" srcId="{AE83D334-479A-4120-8BCC-9C57251A254E}" destId="{D9DCCFDD-1784-439D-BD42-0A9A0AF8DDBC}" srcOrd="0" destOrd="0" parTransId="{00A58677-61D2-46B7-9CB8-589D8416B3D2}" sibTransId="{52240BAA-452F-4227-B0E2-9C416B880E15}"/>
    <dgm:cxn modelId="{A9F54EB5-492F-434F-AC81-50122774BDF5}" srcId="{AE83D334-479A-4120-8BCC-9C57251A254E}" destId="{4F91D3B2-4600-4A4A-B4F7-21579669DC60}" srcOrd="1" destOrd="0" parTransId="{5BEAF5F6-AAFB-4E52-8595-4A71F651A4DC}" sibTransId="{780A8B8D-C2AF-47F6-BE0B-8704032EFED5}"/>
    <dgm:cxn modelId="{850D17EB-4DEE-4292-8461-49172A4263EF}" type="presOf" srcId="{C9EB99F6-70EF-49E2-868F-5A384A7C77E5}" destId="{B9EDAEA3-E5EB-4E44-8491-89503868FDF0}" srcOrd="0" destOrd="0" presId="urn:microsoft.com/office/officeart/2005/8/layout/hierarchy2"/>
    <dgm:cxn modelId="{44C1B9D9-A67A-41CF-AF9B-5CF9BE2AF2DD}" type="presParOf" srcId="{A8B54F34-63E2-4843-BBB1-998EBF3CFF99}" destId="{0640DD63-D274-42F9-930A-7AC840BB8A1C}" srcOrd="0" destOrd="0" presId="urn:microsoft.com/office/officeart/2005/8/layout/hierarchy2"/>
    <dgm:cxn modelId="{48307E91-CEAE-4564-B7F2-2DC396D70850}" type="presParOf" srcId="{0640DD63-D274-42F9-930A-7AC840BB8A1C}" destId="{FC3B21D6-B3E7-4F21-838D-484E25DCB4FF}" srcOrd="0" destOrd="0" presId="urn:microsoft.com/office/officeart/2005/8/layout/hierarchy2"/>
    <dgm:cxn modelId="{7775CD2C-A19B-423D-B7AA-367706C6C59A}" type="presParOf" srcId="{0640DD63-D274-42F9-930A-7AC840BB8A1C}" destId="{B296E26A-DCCE-4973-8ABB-345FD83464AE}" srcOrd="1" destOrd="0" presId="urn:microsoft.com/office/officeart/2005/8/layout/hierarchy2"/>
    <dgm:cxn modelId="{D1F7AC7C-E0DC-4CE0-B3E6-B39C73D47307}" type="presParOf" srcId="{A8B54F34-63E2-4843-BBB1-998EBF3CFF99}" destId="{23AA7B15-2E97-4B70-A524-E18F2580B2CF}" srcOrd="1" destOrd="0" presId="urn:microsoft.com/office/officeart/2005/8/layout/hierarchy2"/>
    <dgm:cxn modelId="{D4C2AEAE-BE19-446F-9C89-2BFBAF2380AF}" type="presParOf" srcId="{23AA7B15-2E97-4B70-A524-E18F2580B2CF}" destId="{E68278D0-AF23-4DC5-8256-BEA646FD62A6}" srcOrd="0" destOrd="0" presId="urn:microsoft.com/office/officeart/2005/8/layout/hierarchy2"/>
    <dgm:cxn modelId="{12C569BD-D9AB-4AE0-8657-4D8C65925873}" type="presParOf" srcId="{23AA7B15-2E97-4B70-A524-E18F2580B2CF}" destId="{5810F519-6DF8-4AE6-8C7E-8E39A216C993}" srcOrd="1" destOrd="0" presId="urn:microsoft.com/office/officeart/2005/8/layout/hierarchy2"/>
    <dgm:cxn modelId="{A1FEE438-3AC3-43EC-8966-4A2A218E3DD4}" type="presParOf" srcId="{5810F519-6DF8-4AE6-8C7E-8E39A216C993}" destId="{F7AC1199-5816-4F2F-AB71-C29C2F2CF31B}" srcOrd="0" destOrd="0" presId="urn:microsoft.com/office/officeart/2005/8/layout/hierarchy2"/>
    <dgm:cxn modelId="{5618EBEB-D53A-463F-8DBB-CF82608F9DAC}" type="presParOf" srcId="{F7AC1199-5816-4F2F-AB71-C29C2F2CF31B}" destId="{DDDD7FA2-33C5-4159-A127-8AF47048DBBD}" srcOrd="0" destOrd="0" presId="urn:microsoft.com/office/officeart/2005/8/layout/hierarchy2"/>
    <dgm:cxn modelId="{2C85392D-9EC3-41AD-BA3D-CAD069FC60AF}" type="presParOf" srcId="{5810F519-6DF8-4AE6-8C7E-8E39A216C993}" destId="{66ECDD0B-D33D-47DD-A15E-0BB52336B162}" srcOrd="1" destOrd="0" presId="urn:microsoft.com/office/officeart/2005/8/layout/hierarchy2"/>
    <dgm:cxn modelId="{35E5A912-728C-4C9D-BF47-468344D9C267}" type="presParOf" srcId="{66ECDD0B-D33D-47DD-A15E-0BB52336B162}" destId="{35D1D43E-D39E-43CD-88D9-3CDB4E028080}" srcOrd="0" destOrd="0" presId="urn:microsoft.com/office/officeart/2005/8/layout/hierarchy2"/>
    <dgm:cxn modelId="{EF98D80E-489E-4C1C-9D46-D1DE660D51BF}" type="presParOf" srcId="{66ECDD0B-D33D-47DD-A15E-0BB52336B162}" destId="{8B274745-28AF-440B-AB68-D9687C8E9D4B}" srcOrd="1" destOrd="0" presId="urn:microsoft.com/office/officeart/2005/8/layout/hierarchy2"/>
    <dgm:cxn modelId="{1EF29EDF-F004-4B70-83A2-E14905D4A1A3}" type="presParOf" srcId="{5810F519-6DF8-4AE6-8C7E-8E39A216C993}" destId="{B9EDAEA3-E5EB-4E44-8491-89503868FDF0}" srcOrd="2" destOrd="0" presId="urn:microsoft.com/office/officeart/2005/8/layout/hierarchy2"/>
    <dgm:cxn modelId="{6049FC71-EFED-4246-A04F-326FBCF96323}" type="presParOf" srcId="{B9EDAEA3-E5EB-4E44-8491-89503868FDF0}" destId="{473B9CBF-7834-45EE-9922-FBBC9312D2EA}" srcOrd="0" destOrd="0" presId="urn:microsoft.com/office/officeart/2005/8/layout/hierarchy2"/>
    <dgm:cxn modelId="{D1B3B4A8-CEA7-4740-BE0C-2023D5159864}" type="presParOf" srcId="{5810F519-6DF8-4AE6-8C7E-8E39A216C993}" destId="{A327B53C-5D5A-4276-BCD7-857D557CD5B8}" srcOrd="3" destOrd="0" presId="urn:microsoft.com/office/officeart/2005/8/layout/hierarchy2"/>
    <dgm:cxn modelId="{53F74775-016F-4638-B99A-7262FC4E6CD9}" type="presParOf" srcId="{A327B53C-5D5A-4276-BCD7-857D557CD5B8}" destId="{DA704A15-87FD-4478-A718-135DCFB2E393}" srcOrd="0" destOrd="0" presId="urn:microsoft.com/office/officeart/2005/8/layout/hierarchy2"/>
    <dgm:cxn modelId="{63E3DBD6-534C-4A1A-8487-3E7F1155DD21}" type="presParOf" srcId="{A327B53C-5D5A-4276-BCD7-857D557CD5B8}" destId="{F338F273-3220-4A66-B0B8-D46C759E0AB0}" srcOrd="1" destOrd="0" presId="urn:microsoft.com/office/officeart/2005/8/layout/hierarchy2"/>
    <dgm:cxn modelId="{7254B87B-4D10-4A4A-8668-80A1595CED60}" type="presParOf" srcId="{5810F519-6DF8-4AE6-8C7E-8E39A216C993}" destId="{68F7E97F-FF52-4236-A89C-0EE3B90C19EF}" srcOrd="4" destOrd="0" presId="urn:microsoft.com/office/officeart/2005/8/layout/hierarchy2"/>
    <dgm:cxn modelId="{A4213C77-E48B-439F-91AE-B23253058A94}" type="presParOf" srcId="{68F7E97F-FF52-4236-A89C-0EE3B90C19EF}" destId="{71C40C9C-2394-423E-BA63-AB22AE50E824}" srcOrd="0" destOrd="0" presId="urn:microsoft.com/office/officeart/2005/8/layout/hierarchy2"/>
    <dgm:cxn modelId="{146324B0-3738-48EF-BC08-97D2627B6322}" type="presParOf" srcId="{5810F519-6DF8-4AE6-8C7E-8E39A216C993}" destId="{C81F88B4-C2F3-4FA6-986C-F56FC2F27392}" srcOrd="5" destOrd="0" presId="urn:microsoft.com/office/officeart/2005/8/layout/hierarchy2"/>
    <dgm:cxn modelId="{FDBB9E08-1B2A-441F-ACBC-E1E1E4175F33}" type="presParOf" srcId="{C81F88B4-C2F3-4FA6-986C-F56FC2F27392}" destId="{038D96F0-0F22-48AB-8877-EB067A5F14C9}" srcOrd="0" destOrd="0" presId="urn:microsoft.com/office/officeart/2005/8/layout/hierarchy2"/>
    <dgm:cxn modelId="{3931DF8E-EBE2-4FFB-B2C7-90BBEABC8492}" type="presParOf" srcId="{C81F88B4-C2F3-4FA6-986C-F56FC2F27392}" destId="{FCDE303D-769A-441A-88E7-1B9CB8A206BC}"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D59C4-9A71-47D2-99DF-0D9D6E9F193B}"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E5FE6582-8EC9-484A-9038-7B267F06BE11}">
      <dgm:prSet/>
      <dgm:spPr/>
      <dgm:t>
        <a:bodyPr/>
        <a:lstStyle/>
        <a:p>
          <a:r>
            <a:rPr lang="en-US"/>
            <a:t>Let’s  go back to our scan results and see what we can find. </a:t>
          </a:r>
        </a:p>
      </dgm:t>
    </dgm:pt>
    <dgm:pt modelId="{6EA7A7BE-DD77-4E45-AB24-5057196DE305}" type="parTrans" cxnId="{8E238323-46CF-498B-BBFE-0CD52159D868}">
      <dgm:prSet/>
      <dgm:spPr/>
      <dgm:t>
        <a:bodyPr/>
        <a:lstStyle/>
        <a:p>
          <a:endParaRPr lang="en-US"/>
        </a:p>
      </dgm:t>
    </dgm:pt>
    <dgm:pt modelId="{E66B8640-4D55-4FF6-8E91-89E79AE28300}" type="sibTrans" cxnId="{8E238323-46CF-498B-BBFE-0CD52159D868}">
      <dgm:prSet/>
      <dgm:spPr/>
      <dgm:t>
        <a:bodyPr/>
        <a:lstStyle/>
        <a:p>
          <a:endParaRPr lang="en-US"/>
        </a:p>
      </dgm:t>
    </dgm:pt>
    <dgm:pt modelId="{1C02BB4C-1B46-401C-A886-262ED34F3B11}">
      <dgm:prSet/>
      <dgm:spPr/>
      <dgm:t>
        <a:bodyPr/>
        <a:lstStyle/>
        <a:p>
          <a:r>
            <a:rPr lang="en-US"/>
            <a:t>Check some of the services and see what stands out. </a:t>
          </a:r>
        </a:p>
      </dgm:t>
    </dgm:pt>
    <dgm:pt modelId="{080003F0-54EC-4241-9D84-B4DFB0EC9ED0}" type="parTrans" cxnId="{F36C9F0C-7CDF-4C99-A47E-0B45088AB259}">
      <dgm:prSet/>
      <dgm:spPr/>
      <dgm:t>
        <a:bodyPr/>
        <a:lstStyle/>
        <a:p>
          <a:endParaRPr lang="en-US"/>
        </a:p>
      </dgm:t>
    </dgm:pt>
    <dgm:pt modelId="{17F4D2EA-2DE3-4993-ACC0-0043AF458723}" type="sibTrans" cxnId="{F36C9F0C-7CDF-4C99-A47E-0B45088AB259}">
      <dgm:prSet/>
      <dgm:spPr/>
      <dgm:t>
        <a:bodyPr/>
        <a:lstStyle/>
        <a:p>
          <a:endParaRPr lang="en-US"/>
        </a:p>
      </dgm:t>
    </dgm:pt>
    <dgm:pt modelId="{7FA5771F-AB87-4E7F-A66C-6849E3456C1F}">
      <dgm:prSet/>
      <dgm:spPr/>
      <dgm:t>
        <a:bodyPr/>
        <a:lstStyle/>
        <a:p>
          <a:r>
            <a:rPr lang="en-US"/>
            <a:t>A commonly misconfigured service SAMBA.</a:t>
          </a:r>
        </a:p>
      </dgm:t>
    </dgm:pt>
    <dgm:pt modelId="{79768B95-9E13-4CD4-995D-188CBCD0384D}" type="parTrans" cxnId="{9A67901E-E834-4A9C-81F5-8717426A6184}">
      <dgm:prSet/>
      <dgm:spPr/>
      <dgm:t>
        <a:bodyPr/>
        <a:lstStyle/>
        <a:p>
          <a:endParaRPr lang="en-US"/>
        </a:p>
      </dgm:t>
    </dgm:pt>
    <dgm:pt modelId="{00417E66-2224-4126-B2B9-9980EBEF3AB3}" type="sibTrans" cxnId="{9A67901E-E834-4A9C-81F5-8717426A6184}">
      <dgm:prSet/>
      <dgm:spPr/>
      <dgm:t>
        <a:bodyPr/>
        <a:lstStyle/>
        <a:p>
          <a:endParaRPr lang="en-US"/>
        </a:p>
      </dgm:t>
    </dgm:pt>
    <dgm:pt modelId="{1515399B-0A98-4D54-A81C-C640163B9398}" type="pres">
      <dgm:prSet presAssocID="{16FD59C4-9A71-47D2-99DF-0D9D6E9F193B}" presName="vert0" presStyleCnt="0">
        <dgm:presLayoutVars>
          <dgm:dir/>
          <dgm:animOne val="branch"/>
          <dgm:animLvl val="lvl"/>
        </dgm:presLayoutVars>
      </dgm:prSet>
      <dgm:spPr/>
    </dgm:pt>
    <dgm:pt modelId="{C55ABC98-075B-40E5-973E-11CD489C6210}" type="pres">
      <dgm:prSet presAssocID="{E5FE6582-8EC9-484A-9038-7B267F06BE11}" presName="thickLine" presStyleLbl="alignNode1" presStyleIdx="0" presStyleCnt="3"/>
      <dgm:spPr/>
    </dgm:pt>
    <dgm:pt modelId="{55F81327-B558-487A-9140-09283B31C452}" type="pres">
      <dgm:prSet presAssocID="{E5FE6582-8EC9-484A-9038-7B267F06BE11}" presName="horz1" presStyleCnt="0"/>
      <dgm:spPr/>
    </dgm:pt>
    <dgm:pt modelId="{5D29306C-E831-4F9D-A594-93866C87139A}" type="pres">
      <dgm:prSet presAssocID="{E5FE6582-8EC9-484A-9038-7B267F06BE11}" presName="tx1" presStyleLbl="revTx" presStyleIdx="0" presStyleCnt="3"/>
      <dgm:spPr/>
    </dgm:pt>
    <dgm:pt modelId="{E8B271F0-E055-42A6-9E60-FC6A58774E1F}" type="pres">
      <dgm:prSet presAssocID="{E5FE6582-8EC9-484A-9038-7B267F06BE11}" presName="vert1" presStyleCnt="0"/>
      <dgm:spPr/>
    </dgm:pt>
    <dgm:pt modelId="{CB2178CD-58A8-47CF-B4C3-7A95E5F64022}" type="pres">
      <dgm:prSet presAssocID="{1C02BB4C-1B46-401C-A886-262ED34F3B11}" presName="thickLine" presStyleLbl="alignNode1" presStyleIdx="1" presStyleCnt="3"/>
      <dgm:spPr/>
    </dgm:pt>
    <dgm:pt modelId="{CC6085DE-6884-40A5-832B-CD74A8418E92}" type="pres">
      <dgm:prSet presAssocID="{1C02BB4C-1B46-401C-A886-262ED34F3B11}" presName="horz1" presStyleCnt="0"/>
      <dgm:spPr/>
    </dgm:pt>
    <dgm:pt modelId="{6095DCEB-9BAE-4BDB-AA90-A30363D64F91}" type="pres">
      <dgm:prSet presAssocID="{1C02BB4C-1B46-401C-A886-262ED34F3B11}" presName="tx1" presStyleLbl="revTx" presStyleIdx="1" presStyleCnt="3"/>
      <dgm:spPr/>
    </dgm:pt>
    <dgm:pt modelId="{A51E2A9A-EF74-46B2-808A-9DB0F7B9AC58}" type="pres">
      <dgm:prSet presAssocID="{1C02BB4C-1B46-401C-A886-262ED34F3B11}" presName="vert1" presStyleCnt="0"/>
      <dgm:spPr/>
    </dgm:pt>
    <dgm:pt modelId="{372D9E90-F21F-49AB-8F17-3FD91B291670}" type="pres">
      <dgm:prSet presAssocID="{7FA5771F-AB87-4E7F-A66C-6849E3456C1F}" presName="thickLine" presStyleLbl="alignNode1" presStyleIdx="2" presStyleCnt="3"/>
      <dgm:spPr/>
    </dgm:pt>
    <dgm:pt modelId="{D6F39F9D-85B6-4B2A-9131-8790C7E7663A}" type="pres">
      <dgm:prSet presAssocID="{7FA5771F-AB87-4E7F-A66C-6849E3456C1F}" presName="horz1" presStyleCnt="0"/>
      <dgm:spPr/>
    </dgm:pt>
    <dgm:pt modelId="{5CE64D4B-2D0F-417E-A9E1-2A32457A4568}" type="pres">
      <dgm:prSet presAssocID="{7FA5771F-AB87-4E7F-A66C-6849E3456C1F}" presName="tx1" presStyleLbl="revTx" presStyleIdx="2" presStyleCnt="3"/>
      <dgm:spPr/>
    </dgm:pt>
    <dgm:pt modelId="{8999F451-6BF0-436E-A72D-90A356C0FFF0}" type="pres">
      <dgm:prSet presAssocID="{7FA5771F-AB87-4E7F-A66C-6849E3456C1F}" presName="vert1" presStyleCnt="0"/>
      <dgm:spPr/>
    </dgm:pt>
  </dgm:ptLst>
  <dgm:cxnLst>
    <dgm:cxn modelId="{F36C9F0C-7CDF-4C99-A47E-0B45088AB259}" srcId="{16FD59C4-9A71-47D2-99DF-0D9D6E9F193B}" destId="{1C02BB4C-1B46-401C-A886-262ED34F3B11}" srcOrd="1" destOrd="0" parTransId="{080003F0-54EC-4241-9D84-B4DFB0EC9ED0}" sibTransId="{17F4D2EA-2DE3-4993-ACC0-0043AF458723}"/>
    <dgm:cxn modelId="{8F9F8917-5608-4DEF-9952-C75AEB0842C0}" type="presOf" srcId="{16FD59C4-9A71-47D2-99DF-0D9D6E9F193B}" destId="{1515399B-0A98-4D54-A81C-C640163B9398}" srcOrd="0" destOrd="0" presId="urn:microsoft.com/office/officeart/2008/layout/LinedList"/>
    <dgm:cxn modelId="{9A67901E-E834-4A9C-81F5-8717426A6184}" srcId="{16FD59C4-9A71-47D2-99DF-0D9D6E9F193B}" destId="{7FA5771F-AB87-4E7F-A66C-6849E3456C1F}" srcOrd="2" destOrd="0" parTransId="{79768B95-9E13-4CD4-995D-188CBCD0384D}" sibTransId="{00417E66-2224-4126-B2B9-9980EBEF3AB3}"/>
    <dgm:cxn modelId="{8E238323-46CF-498B-BBFE-0CD52159D868}" srcId="{16FD59C4-9A71-47D2-99DF-0D9D6E9F193B}" destId="{E5FE6582-8EC9-484A-9038-7B267F06BE11}" srcOrd="0" destOrd="0" parTransId="{6EA7A7BE-DD77-4E45-AB24-5057196DE305}" sibTransId="{E66B8640-4D55-4FF6-8E91-89E79AE28300}"/>
    <dgm:cxn modelId="{F9FE602E-497A-40B8-B7A4-3D34EC1EE35A}" type="presOf" srcId="{E5FE6582-8EC9-484A-9038-7B267F06BE11}" destId="{5D29306C-E831-4F9D-A594-93866C87139A}" srcOrd="0" destOrd="0" presId="urn:microsoft.com/office/officeart/2008/layout/LinedList"/>
    <dgm:cxn modelId="{44732969-3ADB-4291-B1C2-AE9BB0036DD5}" type="presOf" srcId="{7FA5771F-AB87-4E7F-A66C-6849E3456C1F}" destId="{5CE64D4B-2D0F-417E-A9E1-2A32457A4568}" srcOrd="0" destOrd="0" presId="urn:microsoft.com/office/officeart/2008/layout/LinedList"/>
    <dgm:cxn modelId="{C792BFD0-3FDC-4EF6-BB1A-03297FA0E863}" type="presOf" srcId="{1C02BB4C-1B46-401C-A886-262ED34F3B11}" destId="{6095DCEB-9BAE-4BDB-AA90-A30363D64F91}" srcOrd="0" destOrd="0" presId="urn:microsoft.com/office/officeart/2008/layout/LinedList"/>
    <dgm:cxn modelId="{7E5A5747-8500-420A-9E09-EFAA735CD047}" type="presParOf" srcId="{1515399B-0A98-4D54-A81C-C640163B9398}" destId="{C55ABC98-075B-40E5-973E-11CD489C6210}" srcOrd="0" destOrd="0" presId="urn:microsoft.com/office/officeart/2008/layout/LinedList"/>
    <dgm:cxn modelId="{142AEFF3-8578-4064-A0D4-A99CE6C017AC}" type="presParOf" srcId="{1515399B-0A98-4D54-A81C-C640163B9398}" destId="{55F81327-B558-487A-9140-09283B31C452}" srcOrd="1" destOrd="0" presId="urn:microsoft.com/office/officeart/2008/layout/LinedList"/>
    <dgm:cxn modelId="{6C0086D2-0AED-4790-8B1F-5F45C2EF8612}" type="presParOf" srcId="{55F81327-B558-487A-9140-09283B31C452}" destId="{5D29306C-E831-4F9D-A594-93866C87139A}" srcOrd="0" destOrd="0" presId="urn:microsoft.com/office/officeart/2008/layout/LinedList"/>
    <dgm:cxn modelId="{5537D577-6929-463E-9744-F4F772FAF552}" type="presParOf" srcId="{55F81327-B558-487A-9140-09283B31C452}" destId="{E8B271F0-E055-42A6-9E60-FC6A58774E1F}" srcOrd="1" destOrd="0" presId="urn:microsoft.com/office/officeart/2008/layout/LinedList"/>
    <dgm:cxn modelId="{ED56FF98-8635-4E71-B8DC-B88F2C5F0CDD}" type="presParOf" srcId="{1515399B-0A98-4D54-A81C-C640163B9398}" destId="{CB2178CD-58A8-47CF-B4C3-7A95E5F64022}" srcOrd="2" destOrd="0" presId="urn:microsoft.com/office/officeart/2008/layout/LinedList"/>
    <dgm:cxn modelId="{997533B7-8991-4051-91BB-7C0B58F52C85}" type="presParOf" srcId="{1515399B-0A98-4D54-A81C-C640163B9398}" destId="{CC6085DE-6884-40A5-832B-CD74A8418E92}" srcOrd="3" destOrd="0" presId="urn:microsoft.com/office/officeart/2008/layout/LinedList"/>
    <dgm:cxn modelId="{11D4384D-E6D4-4405-A561-11AAF3AFE83E}" type="presParOf" srcId="{CC6085DE-6884-40A5-832B-CD74A8418E92}" destId="{6095DCEB-9BAE-4BDB-AA90-A30363D64F91}" srcOrd="0" destOrd="0" presId="urn:microsoft.com/office/officeart/2008/layout/LinedList"/>
    <dgm:cxn modelId="{128B7730-931F-4B5B-9B97-A1147BB3EAFA}" type="presParOf" srcId="{CC6085DE-6884-40A5-832B-CD74A8418E92}" destId="{A51E2A9A-EF74-46B2-808A-9DB0F7B9AC58}" srcOrd="1" destOrd="0" presId="urn:microsoft.com/office/officeart/2008/layout/LinedList"/>
    <dgm:cxn modelId="{AE3AE7F8-A95C-4C76-82B7-AAC4EE53DB60}" type="presParOf" srcId="{1515399B-0A98-4D54-A81C-C640163B9398}" destId="{372D9E90-F21F-49AB-8F17-3FD91B291670}" srcOrd="4" destOrd="0" presId="urn:microsoft.com/office/officeart/2008/layout/LinedList"/>
    <dgm:cxn modelId="{6A241428-C888-4FAF-BABE-CCBE1F796046}" type="presParOf" srcId="{1515399B-0A98-4D54-A81C-C640163B9398}" destId="{D6F39F9D-85B6-4B2A-9131-8790C7E7663A}" srcOrd="5" destOrd="0" presId="urn:microsoft.com/office/officeart/2008/layout/LinedList"/>
    <dgm:cxn modelId="{43145D3C-BE8F-4EAA-B1AB-0B2A2F057AB7}" type="presParOf" srcId="{D6F39F9D-85B6-4B2A-9131-8790C7E7663A}" destId="{5CE64D4B-2D0F-417E-A9E1-2A32457A4568}" srcOrd="0" destOrd="0" presId="urn:microsoft.com/office/officeart/2008/layout/LinedList"/>
    <dgm:cxn modelId="{58CD9641-8C15-46B4-AB4B-D06F6B00509E}" type="presParOf" srcId="{D6F39F9D-85B6-4B2A-9131-8790C7E7663A}" destId="{8999F451-6BF0-436E-A72D-90A356C0FFF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6116E-19CA-4F53-A513-E6A2F68B516B}">
      <dsp:nvSpPr>
        <dsp:cNvPr id="0" name=""/>
        <dsp:cNvSpPr/>
      </dsp:nvSpPr>
      <dsp:spPr>
        <a:xfrm>
          <a:off x="0" y="519"/>
          <a:ext cx="6692748" cy="1215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6F8A5-AC91-444E-91C6-027FA718D1D3}">
      <dsp:nvSpPr>
        <dsp:cNvPr id="0" name=""/>
        <dsp:cNvSpPr/>
      </dsp:nvSpPr>
      <dsp:spPr>
        <a:xfrm>
          <a:off x="367665" y="273989"/>
          <a:ext cx="668483" cy="6684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FFB337-5EB1-43F1-A73E-AECD11AE2DD0}">
      <dsp:nvSpPr>
        <dsp:cNvPr id="0" name=""/>
        <dsp:cNvSpPr/>
      </dsp:nvSpPr>
      <dsp:spPr>
        <a:xfrm>
          <a:off x="1403815" y="519"/>
          <a:ext cx="5288932" cy="121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1111250">
            <a:lnSpc>
              <a:spcPct val="100000"/>
            </a:lnSpc>
            <a:spcBef>
              <a:spcPct val="0"/>
            </a:spcBef>
            <a:spcAft>
              <a:spcPct val="35000"/>
            </a:spcAft>
            <a:buNone/>
          </a:pPr>
          <a:r>
            <a:rPr lang="en-US" sz="2500" kern="1200"/>
            <a:t>Open source intelligence gathering</a:t>
          </a:r>
        </a:p>
      </dsp:txBody>
      <dsp:txXfrm>
        <a:off x="1403815" y="519"/>
        <a:ext cx="5288932" cy="1215424"/>
      </dsp:txXfrm>
    </dsp:sp>
    <dsp:sp modelId="{381A8551-7651-4DF9-A874-68850D01F285}">
      <dsp:nvSpPr>
        <dsp:cNvPr id="0" name=""/>
        <dsp:cNvSpPr/>
      </dsp:nvSpPr>
      <dsp:spPr>
        <a:xfrm>
          <a:off x="0" y="1519799"/>
          <a:ext cx="6692748" cy="1215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77AD12-8366-4B13-9C4C-759D0CDADC4D}">
      <dsp:nvSpPr>
        <dsp:cNvPr id="0" name=""/>
        <dsp:cNvSpPr/>
      </dsp:nvSpPr>
      <dsp:spPr>
        <a:xfrm>
          <a:off x="367665" y="1793270"/>
          <a:ext cx="668483" cy="6684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AAB4EB-7A18-413C-8336-30D9D291E7BA}">
      <dsp:nvSpPr>
        <dsp:cNvPr id="0" name=""/>
        <dsp:cNvSpPr/>
      </dsp:nvSpPr>
      <dsp:spPr>
        <a:xfrm>
          <a:off x="1403815" y="1519799"/>
          <a:ext cx="5288932" cy="121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1111250">
            <a:lnSpc>
              <a:spcPct val="100000"/>
            </a:lnSpc>
            <a:spcBef>
              <a:spcPct val="0"/>
            </a:spcBef>
            <a:spcAft>
              <a:spcPct val="35000"/>
            </a:spcAft>
            <a:buNone/>
          </a:pPr>
          <a:r>
            <a:rPr lang="en-US" sz="2500" kern="1200"/>
            <a:t>Great way to automate basic discovery of open resources</a:t>
          </a:r>
        </a:p>
      </dsp:txBody>
      <dsp:txXfrm>
        <a:off x="1403815" y="1519799"/>
        <a:ext cx="5288932" cy="1215424"/>
      </dsp:txXfrm>
    </dsp:sp>
    <dsp:sp modelId="{8FC77A37-E766-4493-AB7B-FF6E811B8D2C}">
      <dsp:nvSpPr>
        <dsp:cNvPr id="0" name=""/>
        <dsp:cNvSpPr/>
      </dsp:nvSpPr>
      <dsp:spPr>
        <a:xfrm>
          <a:off x="0" y="3039080"/>
          <a:ext cx="6692748" cy="1215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1B6851-1212-485F-8A11-042A97D1D226}">
      <dsp:nvSpPr>
        <dsp:cNvPr id="0" name=""/>
        <dsp:cNvSpPr/>
      </dsp:nvSpPr>
      <dsp:spPr>
        <a:xfrm>
          <a:off x="367665" y="3312550"/>
          <a:ext cx="668483" cy="6684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B0714A-A5B3-4D06-9D08-37D5C511329C}">
      <dsp:nvSpPr>
        <dsp:cNvPr id="0" name=""/>
        <dsp:cNvSpPr/>
      </dsp:nvSpPr>
      <dsp:spPr>
        <a:xfrm>
          <a:off x="1403815" y="3039080"/>
          <a:ext cx="5288932" cy="121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32" tIns="128632" rIns="128632" bIns="128632" numCol="1" spcCol="1270" anchor="ctr" anchorCtr="0">
          <a:noAutofit/>
        </a:bodyPr>
        <a:lstStyle/>
        <a:p>
          <a:pPr marL="0" lvl="0" indent="0" algn="l" defTabSz="1111250">
            <a:lnSpc>
              <a:spcPct val="100000"/>
            </a:lnSpc>
            <a:spcBef>
              <a:spcPct val="0"/>
            </a:spcBef>
            <a:spcAft>
              <a:spcPct val="35000"/>
            </a:spcAft>
            <a:buNone/>
          </a:pPr>
          <a:r>
            <a:rPr lang="en-US" sz="2500" kern="1200" dirty="0"/>
            <a:t>Often used as an initial attack vector</a:t>
          </a:r>
        </a:p>
      </dsp:txBody>
      <dsp:txXfrm>
        <a:off x="1403815" y="3039080"/>
        <a:ext cx="5288932" cy="12154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34278-64A1-468D-AB7A-A67A41081A0F}">
      <dsp:nvSpPr>
        <dsp:cNvPr id="0" name=""/>
        <dsp:cNvSpPr/>
      </dsp:nvSpPr>
      <dsp:spPr>
        <a:xfrm>
          <a:off x="0" y="34678"/>
          <a:ext cx="6296297" cy="120919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a:t>theHaverster</a:t>
          </a:r>
        </a:p>
      </dsp:txBody>
      <dsp:txXfrm>
        <a:off x="59028" y="93706"/>
        <a:ext cx="6178241" cy="1091139"/>
      </dsp:txXfrm>
    </dsp:sp>
    <dsp:sp modelId="{1B62230B-7099-4E25-902D-F66366DDA090}">
      <dsp:nvSpPr>
        <dsp:cNvPr id="0" name=""/>
        <dsp:cNvSpPr/>
      </dsp:nvSpPr>
      <dsp:spPr>
        <a:xfrm>
          <a:off x="0" y="1396513"/>
          <a:ext cx="6296297" cy="1209195"/>
        </a:xfrm>
        <a:prstGeom prst="roundRect">
          <a:avLst/>
        </a:prstGeom>
        <a:solidFill>
          <a:schemeClr val="accent5">
            <a:hueOff val="2130522"/>
            <a:satOff val="-14104"/>
            <a:lumOff val="-245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a:t>Google Dorking</a:t>
          </a:r>
        </a:p>
      </dsp:txBody>
      <dsp:txXfrm>
        <a:off x="59028" y="1455541"/>
        <a:ext cx="6178241" cy="1091139"/>
      </dsp:txXfrm>
    </dsp:sp>
    <dsp:sp modelId="{14F3235E-3901-4A45-9E6D-331B3CA65FB6}">
      <dsp:nvSpPr>
        <dsp:cNvPr id="0" name=""/>
        <dsp:cNvSpPr/>
      </dsp:nvSpPr>
      <dsp:spPr>
        <a:xfrm>
          <a:off x="0" y="2758348"/>
          <a:ext cx="6296297" cy="1209195"/>
        </a:xfrm>
        <a:prstGeom prst="roundRect">
          <a:avLst/>
        </a:prstGeom>
        <a:solidFill>
          <a:schemeClr val="accent5">
            <a:hueOff val="4261045"/>
            <a:satOff val="-28207"/>
            <a:lumOff val="-49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a:t>GreyHatWarfare</a:t>
          </a:r>
        </a:p>
      </dsp:txBody>
      <dsp:txXfrm>
        <a:off x="59028" y="2817376"/>
        <a:ext cx="6178241" cy="109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B21D6-B3E7-4F21-838D-484E25DCB4FF}">
      <dsp:nvSpPr>
        <dsp:cNvPr id="0" name=""/>
        <dsp:cNvSpPr/>
      </dsp:nvSpPr>
      <dsp:spPr>
        <a:xfrm>
          <a:off x="240284" y="1954"/>
          <a:ext cx="2423220" cy="121161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Low hanging fruit typically vulnerable services that are extremely easy to exploit.</a:t>
          </a:r>
        </a:p>
      </dsp:txBody>
      <dsp:txXfrm>
        <a:off x="275771" y="37441"/>
        <a:ext cx="2352246" cy="1140636"/>
      </dsp:txXfrm>
    </dsp:sp>
    <dsp:sp modelId="{E68278D0-AF23-4DC5-8256-BEA646FD62A6}">
      <dsp:nvSpPr>
        <dsp:cNvPr id="0" name=""/>
        <dsp:cNvSpPr/>
      </dsp:nvSpPr>
      <dsp:spPr>
        <a:xfrm>
          <a:off x="240284" y="1395305"/>
          <a:ext cx="2423220" cy="121161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Left open and/vulnerable because:</a:t>
          </a:r>
        </a:p>
      </dsp:txBody>
      <dsp:txXfrm>
        <a:off x="275771" y="1430792"/>
        <a:ext cx="2352246" cy="1140636"/>
      </dsp:txXfrm>
    </dsp:sp>
    <dsp:sp modelId="{F7AC1199-5816-4F2F-AB71-C29C2F2CF31B}">
      <dsp:nvSpPr>
        <dsp:cNvPr id="0" name=""/>
        <dsp:cNvSpPr/>
      </dsp:nvSpPr>
      <dsp:spPr>
        <a:xfrm rot="18289469">
          <a:off x="2299480" y="1277189"/>
          <a:ext cx="1697335" cy="54492"/>
        </a:xfrm>
        <a:custGeom>
          <a:avLst/>
          <a:gdLst/>
          <a:ahLst/>
          <a:cxnLst/>
          <a:rect l="0" t="0" r="0" b="0"/>
          <a:pathLst>
            <a:path>
              <a:moveTo>
                <a:pt x="0" y="27246"/>
              </a:moveTo>
              <a:lnTo>
                <a:pt x="1697335" y="27246"/>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105715" y="1262001"/>
        <a:ext cx="84866" cy="84866"/>
      </dsp:txXfrm>
    </dsp:sp>
    <dsp:sp modelId="{35D1D43E-D39E-43CD-88D9-3CDB4E028080}">
      <dsp:nvSpPr>
        <dsp:cNvPr id="0" name=""/>
        <dsp:cNvSpPr/>
      </dsp:nvSpPr>
      <dsp:spPr>
        <a:xfrm>
          <a:off x="3632792" y="1954"/>
          <a:ext cx="2423220" cy="121161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Servers have  been forgotten about</a:t>
          </a:r>
        </a:p>
      </dsp:txBody>
      <dsp:txXfrm>
        <a:off x="3668279" y="37441"/>
        <a:ext cx="2352246" cy="1140636"/>
      </dsp:txXfrm>
    </dsp:sp>
    <dsp:sp modelId="{B9EDAEA3-E5EB-4E44-8491-89503868FDF0}">
      <dsp:nvSpPr>
        <dsp:cNvPr id="0" name=""/>
        <dsp:cNvSpPr/>
      </dsp:nvSpPr>
      <dsp:spPr>
        <a:xfrm>
          <a:off x="2663504" y="1973864"/>
          <a:ext cx="969288" cy="54492"/>
        </a:xfrm>
        <a:custGeom>
          <a:avLst/>
          <a:gdLst/>
          <a:ahLst/>
          <a:cxnLst/>
          <a:rect l="0" t="0" r="0" b="0"/>
          <a:pathLst>
            <a:path>
              <a:moveTo>
                <a:pt x="0" y="27246"/>
              </a:moveTo>
              <a:lnTo>
                <a:pt x="969288" y="27246"/>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3916" y="1976878"/>
        <a:ext cx="48464" cy="48464"/>
      </dsp:txXfrm>
    </dsp:sp>
    <dsp:sp modelId="{DA704A15-87FD-4478-A718-135DCFB2E393}">
      <dsp:nvSpPr>
        <dsp:cNvPr id="0" name=""/>
        <dsp:cNvSpPr/>
      </dsp:nvSpPr>
      <dsp:spPr>
        <a:xfrm>
          <a:off x="3632792" y="1395305"/>
          <a:ext cx="2423220" cy="121161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Services can’t be updated for due to business need</a:t>
          </a:r>
        </a:p>
      </dsp:txBody>
      <dsp:txXfrm>
        <a:off x="3668279" y="1430792"/>
        <a:ext cx="2352246" cy="1140636"/>
      </dsp:txXfrm>
    </dsp:sp>
    <dsp:sp modelId="{68F7E97F-FF52-4236-A89C-0EE3B90C19EF}">
      <dsp:nvSpPr>
        <dsp:cNvPr id="0" name=""/>
        <dsp:cNvSpPr/>
      </dsp:nvSpPr>
      <dsp:spPr>
        <a:xfrm rot="3310531">
          <a:off x="2299480" y="2670540"/>
          <a:ext cx="1697335" cy="54492"/>
        </a:xfrm>
        <a:custGeom>
          <a:avLst/>
          <a:gdLst/>
          <a:ahLst/>
          <a:cxnLst/>
          <a:rect l="0" t="0" r="0" b="0"/>
          <a:pathLst>
            <a:path>
              <a:moveTo>
                <a:pt x="0" y="27246"/>
              </a:moveTo>
              <a:lnTo>
                <a:pt x="1697335" y="27246"/>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105715" y="2655353"/>
        <a:ext cx="84866" cy="84866"/>
      </dsp:txXfrm>
    </dsp:sp>
    <dsp:sp modelId="{038D96F0-0F22-48AB-8877-EB067A5F14C9}">
      <dsp:nvSpPr>
        <dsp:cNvPr id="0" name=""/>
        <dsp:cNvSpPr/>
      </dsp:nvSpPr>
      <dsp:spPr>
        <a:xfrm>
          <a:off x="3632792" y="2788657"/>
          <a:ext cx="2423220" cy="1211610"/>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Lack of Security Awareness</a:t>
          </a:r>
        </a:p>
      </dsp:txBody>
      <dsp:txXfrm>
        <a:off x="3668279" y="2824144"/>
        <a:ext cx="2352246" cy="11406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ABC98-075B-40E5-973E-11CD489C6210}">
      <dsp:nvSpPr>
        <dsp:cNvPr id="0" name=""/>
        <dsp:cNvSpPr/>
      </dsp:nvSpPr>
      <dsp:spPr>
        <a:xfrm>
          <a:off x="0" y="2077"/>
          <a:ext cx="6692748" cy="0"/>
        </a:xfrm>
        <a:prstGeom prst="lin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D29306C-E831-4F9D-A594-93866C87139A}">
      <dsp:nvSpPr>
        <dsp:cNvPr id="0" name=""/>
        <dsp:cNvSpPr/>
      </dsp:nvSpPr>
      <dsp:spPr>
        <a:xfrm>
          <a:off x="0" y="2077"/>
          <a:ext cx="6692748" cy="1416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Let’s  go back to our scan results and see what we can find. </a:t>
          </a:r>
        </a:p>
      </dsp:txBody>
      <dsp:txXfrm>
        <a:off x="0" y="2077"/>
        <a:ext cx="6692748" cy="1416956"/>
      </dsp:txXfrm>
    </dsp:sp>
    <dsp:sp modelId="{CB2178CD-58A8-47CF-B4C3-7A95E5F64022}">
      <dsp:nvSpPr>
        <dsp:cNvPr id="0" name=""/>
        <dsp:cNvSpPr/>
      </dsp:nvSpPr>
      <dsp:spPr>
        <a:xfrm>
          <a:off x="0" y="1419033"/>
          <a:ext cx="6692748" cy="0"/>
        </a:xfrm>
        <a:prstGeom prst="line">
          <a:avLst/>
        </a:prstGeom>
        <a:gradFill rotWithShape="0">
          <a:gsLst>
            <a:gs pos="0">
              <a:schemeClr val="accent2">
                <a:hueOff val="2394041"/>
                <a:satOff val="-7276"/>
                <a:lumOff val="-98"/>
                <a:alphaOff val="0"/>
                <a:tint val="94000"/>
                <a:satMod val="105000"/>
                <a:lumMod val="102000"/>
              </a:schemeClr>
            </a:gs>
            <a:gs pos="100000">
              <a:schemeClr val="accent2">
                <a:hueOff val="2394041"/>
                <a:satOff val="-7276"/>
                <a:lumOff val="-98"/>
                <a:alphaOff val="0"/>
                <a:shade val="74000"/>
                <a:satMod val="128000"/>
                <a:lumMod val="100000"/>
              </a:schemeClr>
            </a:gs>
          </a:gsLst>
          <a:lin ang="5400000" scaled="0"/>
        </a:gradFill>
        <a:ln w="9525" cap="flat" cmpd="sng" algn="ctr">
          <a:solidFill>
            <a:schemeClr val="accent2">
              <a:hueOff val="2394041"/>
              <a:satOff val="-7276"/>
              <a:lumOff val="-98"/>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095DCEB-9BAE-4BDB-AA90-A30363D64F91}">
      <dsp:nvSpPr>
        <dsp:cNvPr id="0" name=""/>
        <dsp:cNvSpPr/>
      </dsp:nvSpPr>
      <dsp:spPr>
        <a:xfrm>
          <a:off x="0" y="1419033"/>
          <a:ext cx="6692748" cy="1416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Check some of the services and see what stands out. </a:t>
          </a:r>
        </a:p>
      </dsp:txBody>
      <dsp:txXfrm>
        <a:off x="0" y="1419033"/>
        <a:ext cx="6692748" cy="1416956"/>
      </dsp:txXfrm>
    </dsp:sp>
    <dsp:sp modelId="{372D9E90-F21F-49AB-8F17-3FD91B291670}">
      <dsp:nvSpPr>
        <dsp:cNvPr id="0" name=""/>
        <dsp:cNvSpPr/>
      </dsp:nvSpPr>
      <dsp:spPr>
        <a:xfrm>
          <a:off x="0" y="2835990"/>
          <a:ext cx="6692748" cy="0"/>
        </a:xfrm>
        <a:prstGeom prst="line">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w="9525" cap="flat" cmpd="sng" algn="ctr">
          <a:solidFill>
            <a:schemeClr val="accent2">
              <a:hueOff val="4788082"/>
              <a:satOff val="-14551"/>
              <a:lumOff val="-196"/>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CE64D4B-2D0F-417E-A9E1-2A32457A4568}">
      <dsp:nvSpPr>
        <dsp:cNvPr id="0" name=""/>
        <dsp:cNvSpPr/>
      </dsp:nvSpPr>
      <dsp:spPr>
        <a:xfrm>
          <a:off x="0" y="2835990"/>
          <a:ext cx="6692748" cy="1416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A commonly misconfigured service SAMBA.</a:t>
          </a:r>
        </a:p>
      </dsp:txBody>
      <dsp:txXfrm>
        <a:off x="0" y="2835990"/>
        <a:ext cx="6692748" cy="14169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72FE7B-36D2-4742-AC55-1A1CFF64080B}" type="datetimeFigureOut">
              <a:rPr lang="en-US" smtClean="0"/>
              <a:t>6/14/2020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43F11-26E0-4F31-BB7F-6125D6797977}" type="slidenum">
              <a:rPr lang="en-US" smtClean="0"/>
              <a:t>‹#›</a:t>
            </a:fld>
            <a:endParaRPr lang="en-US"/>
          </a:p>
        </p:txBody>
      </p:sp>
    </p:spTree>
    <p:extLst>
      <p:ext uri="{BB962C8B-B14F-4D97-AF65-F5344CB8AC3E}">
        <p14:creationId xmlns:p14="http://schemas.microsoft.com/office/powerpoint/2010/main" val="1638714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wasp.org/www-community/attacks/xs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804028ea6f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804028ea6f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04028ea6f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04028ea6f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04028ea6f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04028ea6f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journey, not a sprint!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04028ea6f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04028ea6f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04028ea6f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04028ea6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04028ea6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04028ea6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04028ea6f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04028ea6f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04028ea6f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804028ea6f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04028ea6f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04028ea6f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04028ea6f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04028ea6f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Reactive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04028ea6f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04028ea6f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Difficult</a:t>
            </a:r>
            <a:endParaRPr/>
          </a:p>
          <a:p>
            <a:pPr marL="0" lvl="0" indent="0" algn="l" rtl="0">
              <a:spcBef>
                <a:spcPts val="0"/>
              </a:spcBef>
              <a:spcAft>
                <a:spcPts val="0"/>
              </a:spcAft>
              <a:buNone/>
            </a:pPr>
            <a:r>
              <a:rPr lang="en"/>
              <a:t>Less difficult </a:t>
            </a:r>
            <a:endParaRPr/>
          </a:p>
          <a:p>
            <a:pPr marL="0" lvl="0" indent="0" algn="l" rtl="0">
              <a:spcBef>
                <a:spcPts val="0"/>
              </a:spcBef>
              <a:spcAft>
                <a:spcPts val="0"/>
              </a:spcAft>
              <a:buNone/>
            </a:pPr>
            <a:r>
              <a:rPr lang="en"/>
              <a:t>Difficult</a:t>
            </a:r>
            <a:endParaRPr/>
          </a:p>
          <a:p>
            <a:pPr marL="0" lvl="0" indent="0" algn="l" rtl="0">
              <a:spcBef>
                <a:spcPts val="0"/>
              </a:spcBef>
              <a:spcAft>
                <a:spcPts val="0"/>
              </a:spcAft>
              <a:buNone/>
            </a:pPr>
            <a:r>
              <a:rPr lang="en"/>
              <a:t>Very Difficult</a:t>
            </a:r>
            <a:endParaRPr/>
          </a:p>
          <a:p>
            <a:pPr marL="0" lvl="0" indent="0" algn="l" rtl="0">
              <a:spcBef>
                <a:spcPts val="0"/>
              </a:spcBef>
              <a:spcAft>
                <a:spcPts val="0"/>
              </a:spcAft>
              <a:buNone/>
            </a:pPr>
            <a:r>
              <a:rPr lang="en"/>
              <a:t>Extremely Difficul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https://owasp.org/www-community/attacks/xss/</a:t>
            </a:r>
            <a:endParaRPr lang="en-US" dirty="0"/>
          </a:p>
        </p:txBody>
      </p:sp>
      <p:sp>
        <p:nvSpPr>
          <p:cNvPr id="4" name="Slide Number Placeholder 3"/>
          <p:cNvSpPr>
            <a:spLocks noGrp="1"/>
          </p:cNvSpPr>
          <p:nvPr>
            <p:ph type="sldNum" sz="quarter" idx="5"/>
          </p:nvPr>
        </p:nvSpPr>
        <p:spPr/>
        <p:txBody>
          <a:bodyPr/>
          <a:lstStyle/>
          <a:p>
            <a:fld id="{F6D43F11-26E0-4F31-BB7F-6125D6797977}" type="slidenum">
              <a:rPr lang="en-US" smtClean="0"/>
              <a:t>51</a:t>
            </a:fld>
            <a:endParaRPr lang="en-US"/>
          </a:p>
        </p:txBody>
      </p:sp>
    </p:spTree>
    <p:extLst>
      <p:ext uri="{BB962C8B-B14F-4D97-AF65-F5344CB8AC3E}">
        <p14:creationId xmlns:p14="http://schemas.microsoft.com/office/powerpoint/2010/main" val="2730587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04028ea6f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04028ea6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6/14/2020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dk1"/>
              </a:buClr>
              <a:buSzPts val="1800"/>
              <a:buChar char="●"/>
              <a:defRPr>
                <a:solidFill>
                  <a:schemeClr val="dk1"/>
                </a:solidFill>
              </a:defRPr>
            </a:lvl1pPr>
            <a:lvl2pPr marL="1219170" lvl="1" indent="-423323">
              <a:spcBef>
                <a:spcPts val="2133"/>
              </a:spcBef>
              <a:spcAft>
                <a:spcPts val="0"/>
              </a:spcAft>
              <a:buClr>
                <a:schemeClr val="dk1"/>
              </a:buClr>
              <a:buSzPts val="1400"/>
              <a:buChar char="○"/>
              <a:defRPr>
                <a:solidFill>
                  <a:schemeClr val="dk1"/>
                </a:solidFill>
              </a:defRPr>
            </a:lvl2pPr>
            <a:lvl3pPr marL="1828754" lvl="2" indent="-423323">
              <a:spcBef>
                <a:spcPts val="2133"/>
              </a:spcBef>
              <a:spcAft>
                <a:spcPts val="0"/>
              </a:spcAft>
              <a:buClr>
                <a:schemeClr val="dk1"/>
              </a:buClr>
              <a:buSzPts val="1400"/>
              <a:buChar char="■"/>
              <a:defRPr>
                <a:solidFill>
                  <a:schemeClr val="dk1"/>
                </a:solidFill>
              </a:defRPr>
            </a:lvl3pPr>
            <a:lvl4pPr marL="2438339" lvl="3" indent="-423323">
              <a:spcBef>
                <a:spcPts val="2133"/>
              </a:spcBef>
              <a:spcAft>
                <a:spcPts val="0"/>
              </a:spcAft>
              <a:buClr>
                <a:schemeClr val="dk1"/>
              </a:buClr>
              <a:buSzPts val="1400"/>
              <a:buChar char="●"/>
              <a:defRPr>
                <a:solidFill>
                  <a:schemeClr val="dk1"/>
                </a:solidFill>
              </a:defRPr>
            </a:lvl4pPr>
            <a:lvl5pPr marL="3047924" lvl="4" indent="-423323">
              <a:spcBef>
                <a:spcPts val="2133"/>
              </a:spcBef>
              <a:spcAft>
                <a:spcPts val="0"/>
              </a:spcAft>
              <a:buClr>
                <a:schemeClr val="dk1"/>
              </a:buClr>
              <a:buSzPts val="1400"/>
              <a:buChar char="○"/>
              <a:defRPr>
                <a:solidFill>
                  <a:schemeClr val="dk1"/>
                </a:solidFill>
              </a:defRPr>
            </a:lvl5pPr>
            <a:lvl6pPr marL="3657509" lvl="5" indent="-423323">
              <a:spcBef>
                <a:spcPts val="2133"/>
              </a:spcBef>
              <a:spcAft>
                <a:spcPts val="0"/>
              </a:spcAft>
              <a:buClr>
                <a:schemeClr val="dk1"/>
              </a:buClr>
              <a:buSzPts val="1400"/>
              <a:buChar char="■"/>
              <a:defRPr>
                <a:solidFill>
                  <a:schemeClr val="dk1"/>
                </a:solidFill>
              </a:defRPr>
            </a:lvl6pPr>
            <a:lvl7pPr marL="4267093" lvl="6" indent="-423323">
              <a:spcBef>
                <a:spcPts val="2133"/>
              </a:spcBef>
              <a:spcAft>
                <a:spcPts val="0"/>
              </a:spcAft>
              <a:buClr>
                <a:schemeClr val="dk1"/>
              </a:buClr>
              <a:buSzPts val="1400"/>
              <a:buChar char="●"/>
              <a:defRPr>
                <a:solidFill>
                  <a:schemeClr val="dk1"/>
                </a:solidFill>
              </a:defRPr>
            </a:lvl7pPr>
            <a:lvl8pPr marL="4876678" lvl="7" indent="-423323">
              <a:spcBef>
                <a:spcPts val="2133"/>
              </a:spcBef>
              <a:spcAft>
                <a:spcPts val="0"/>
              </a:spcAft>
              <a:buClr>
                <a:schemeClr val="dk1"/>
              </a:buClr>
              <a:buSzPts val="1400"/>
              <a:buChar char="○"/>
              <a:defRPr>
                <a:solidFill>
                  <a:schemeClr val="dk1"/>
                </a:solidFill>
              </a:defRPr>
            </a:lvl8pPr>
            <a:lvl9pPr marL="5486263" lvl="8" indent="-423323">
              <a:spcBef>
                <a:spcPts val="2133"/>
              </a:spcBef>
              <a:spcAft>
                <a:spcPts val="2133"/>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464043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85059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6/14/2020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 id="2147483670" r:id="rId1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mailto:nguyenkim@cityuniversity.edu"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www.moos1e.com/" TargetMode="External"/><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hyperlink" Target="https://www.linkedin.com/in/jon-helmus-474146103/" TargetMode="External"/><Relationship Id="rId5" Type="http://schemas.openxmlformats.org/officeDocument/2006/relationships/hyperlink" Target="https://github.com/Moos1e" TargetMode="External"/><Relationship Id="rId4" Type="http://schemas.openxmlformats.org/officeDocument/2006/relationships/hyperlink" Target="https://medium.com/@jonathanchelmu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2056-6BD9-46B1-BE07-3EEEF4A88ADA}"/>
              </a:ext>
            </a:extLst>
          </p:cNvPr>
          <p:cNvSpPr>
            <a:spLocks noGrp="1"/>
          </p:cNvSpPr>
          <p:nvPr>
            <p:ph type="ctrTitle"/>
          </p:nvPr>
        </p:nvSpPr>
        <p:spPr/>
        <p:txBody>
          <a:bodyPr/>
          <a:lstStyle/>
          <a:p>
            <a:pPr algn="ctr"/>
            <a:r>
              <a:rPr lang="en-US" dirty="0"/>
              <a:t>Hands-on workshop</a:t>
            </a:r>
          </a:p>
        </p:txBody>
      </p:sp>
      <p:sp>
        <p:nvSpPr>
          <p:cNvPr id="3" name="Subtitle 2">
            <a:extLst>
              <a:ext uri="{FF2B5EF4-FFF2-40B4-BE49-F238E27FC236}">
                <a16:creationId xmlns:a16="http://schemas.microsoft.com/office/drawing/2014/main" id="{8116BA09-E798-4985-A4D6-6D471F7BAC40}"/>
              </a:ext>
            </a:extLst>
          </p:cNvPr>
          <p:cNvSpPr>
            <a:spLocks noGrp="1"/>
          </p:cNvSpPr>
          <p:nvPr>
            <p:ph type="subTitle" idx="1"/>
          </p:nvPr>
        </p:nvSpPr>
        <p:spPr/>
        <p:txBody>
          <a:bodyPr/>
          <a:lstStyle/>
          <a:p>
            <a:r>
              <a:rPr lang="en-US" dirty="0"/>
              <a:t>Penetration testing and offensive security</a:t>
            </a:r>
          </a:p>
          <a:p>
            <a:r>
              <a:rPr lang="en-US" dirty="0"/>
              <a:t>Presentenced by jon </a:t>
            </a:r>
            <a:r>
              <a:rPr lang="en-US" dirty="0" err="1"/>
              <a:t>helmus</a:t>
            </a:r>
            <a:r>
              <a:rPr lang="en-US" dirty="0"/>
              <a:t> </a:t>
            </a:r>
          </a:p>
        </p:txBody>
      </p:sp>
    </p:spTree>
    <p:extLst>
      <p:ext uri="{BB962C8B-B14F-4D97-AF65-F5344CB8AC3E}">
        <p14:creationId xmlns:p14="http://schemas.microsoft.com/office/powerpoint/2010/main" val="262274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6780-ACEF-4474-A005-6891A8774ECB}"/>
              </a:ext>
            </a:extLst>
          </p:cNvPr>
          <p:cNvSpPr>
            <a:spLocks noGrp="1"/>
          </p:cNvSpPr>
          <p:nvPr>
            <p:ph type="title"/>
          </p:nvPr>
        </p:nvSpPr>
        <p:spPr/>
        <p:txBody>
          <a:bodyPr/>
          <a:lstStyle/>
          <a:p>
            <a:r>
              <a:rPr lang="en-US" dirty="0"/>
              <a:t>Prerequisites </a:t>
            </a:r>
          </a:p>
        </p:txBody>
      </p:sp>
      <p:sp>
        <p:nvSpPr>
          <p:cNvPr id="3" name="Content Placeholder 2">
            <a:extLst>
              <a:ext uri="{FF2B5EF4-FFF2-40B4-BE49-F238E27FC236}">
                <a16:creationId xmlns:a16="http://schemas.microsoft.com/office/drawing/2014/main" id="{D0878B3B-611B-4A68-85E0-1740A1465733}"/>
              </a:ext>
            </a:extLst>
          </p:cNvPr>
          <p:cNvSpPr>
            <a:spLocks noGrp="1"/>
          </p:cNvSpPr>
          <p:nvPr>
            <p:ph idx="1"/>
          </p:nvPr>
        </p:nvSpPr>
        <p:spPr/>
        <p:txBody>
          <a:bodyPr/>
          <a:lstStyle/>
          <a:p>
            <a:r>
              <a:rPr lang="en-US" dirty="0"/>
              <a:t>IT Fundamentals </a:t>
            </a:r>
          </a:p>
          <a:p>
            <a:r>
              <a:rPr lang="en-US" dirty="0"/>
              <a:t>Coffee</a:t>
            </a:r>
          </a:p>
          <a:p>
            <a:r>
              <a:rPr lang="en-US" dirty="0"/>
              <a:t>Creative mindset</a:t>
            </a:r>
          </a:p>
        </p:txBody>
      </p:sp>
    </p:spTree>
    <p:extLst>
      <p:ext uri="{BB962C8B-B14F-4D97-AF65-F5344CB8AC3E}">
        <p14:creationId xmlns:p14="http://schemas.microsoft.com/office/powerpoint/2010/main" val="3111505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5E45-0973-467B-8FF1-D96BC63745F2}"/>
              </a:ext>
            </a:extLst>
          </p:cNvPr>
          <p:cNvSpPr>
            <a:spLocks noGrp="1"/>
          </p:cNvSpPr>
          <p:nvPr>
            <p:ph type="title"/>
          </p:nvPr>
        </p:nvSpPr>
        <p:spPr/>
        <p:txBody>
          <a:bodyPr/>
          <a:lstStyle/>
          <a:p>
            <a:r>
              <a:rPr lang="en-US" dirty="0"/>
              <a:t>Course Materials </a:t>
            </a:r>
          </a:p>
        </p:txBody>
      </p:sp>
      <p:sp>
        <p:nvSpPr>
          <p:cNvPr id="3" name="Content Placeholder 2">
            <a:extLst>
              <a:ext uri="{FF2B5EF4-FFF2-40B4-BE49-F238E27FC236}">
                <a16:creationId xmlns:a16="http://schemas.microsoft.com/office/drawing/2014/main" id="{9ED34009-0EED-4113-8EC6-7D5487B9DF32}"/>
              </a:ext>
            </a:extLst>
          </p:cNvPr>
          <p:cNvSpPr>
            <a:spLocks noGrp="1"/>
          </p:cNvSpPr>
          <p:nvPr>
            <p:ph idx="1"/>
          </p:nvPr>
        </p:nvSpPr>
        <p:spPr/>
        <p:txBody>
          <a:bodyPr/>
          <a:lstStyle/>
          <a:p>
            <a:r>
              <a:rPr lang="en-US" dirty="0"/>
              <a:t>Virtual Box</a:t>
            </a:r>
          </a:p>
          <a:p>
            <a:r>
              <a:rPr lang="en-US" dirty="0"/>
              <a:t>Kali Linux</a:t>
            </a:r>
          </a:p>
          <a:p>
            <a:r>
              <a:rPr lang="en-US" dirty="0" err="1"/>
              <a:t>Metasploitable</a:t>
            </a:r>
            <a:r>
              <a:rPr lang="en-US" dirty="0"/>
              <a:t> (Vulnerable VM)</a:t>
            </a:r>
          </a:p>
        </p:txBody>
      </p:sp>
    </p:spTree>
    <p:extLst>
      <p:ext uri="{BB962C8B-B14F-4D97-AF65-F5344CB8AC3E}">
        <p14:creationId xmlns:p14="http://schemas.microsoft.com/office/powerpoint/2010/main" val="803347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C3D1-42C5-4905-8971-FD63E109393F}"/>
              </a:ext>
            </a:extLst>
          </p:cNvPr>
          <p:cNvSpPr>
            <a:spLocks noGrp="1"/>
          </p:cNvSpPr>
          <p:nvPr>
            <p:ph type="title"/>
          </p:nvPr>
        </p:nvSpPr>
        <p:spPr/>
        <p:txBody>
          <a:bodyPr/>
          <a:lstStyle/>
          <a:p>
            <a:r>
              <a:rPr lang="en-US" dirty="0"/>
              <a:t>Target Audience </a:t>
            </a:r>
          </a:p>
        </p:txBody>
      </p:sp>
      <p:sp>
        <p:nvSpPr>
          <p:cNvPr id="3" name="Content Placeholder 2">
            <a:extLst>
              <a:ext uri="{FF2B5EF4-FFF2-40B4-BE49-F238E27FC236}">
                <a16:creationId xmlns:a16="http://schemas.microsoft.com/office/drawing/2014/main" id="{47EED675-0AE8-45BE-8BCC-FD01C419FD3F}"/>
              </a:ext>
            </a:extLst>
          </p:cNvPr>
          <p:cNvSpPr>
            <a:spLocks noGrp="1"/>
          </p:cNvSpPr>
          <p:nvPr>
            <p:ph idx="1"/>
          </p:nvPr>
        </p:nvSpPr>
        <p:spPr/>
        <p:txBody>
          <a:bodyPr/>
          <a:lstStyle/>
          <a:p>
            <a:r>
              <a:rPr lang="en-US" dirty="0"/>
              <a:t>Students</a:t>
            </a:r>
          </a:p>
          <a:p>
            <a:r>
              <a:rPr lang="en-US" dirty="0"/>
              <a:t>IT Professionals interested in Penetration Testing</a:t>
            </a:r>
          </a:p>
        </p:txBody>
      </p:sp>
    </p:spTree>
    <p:extLst>
      <p:ext uri="{BB962C8B-B14F-4D97-AF65-F5344CB8AC3E}">
        <p14:creationId xmlns:p14="http://schemas.microsoft.com/office/powerpoint/2010/main" val="1551689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20C3-DE18-40B2-AC53-46195FF80783}"/>
              </a:ext>
            </a:extLst>
          </p:cNvPr>
          <p:cNvSpPr>
            <a:spLocks noGrp="1"/>
          </p:cNvSpPr>
          <p:nvPr>
            <p:ph type="title"/>
          </p:nvPr>
        </p:nvSpPr>
        <p:spPr/>
        <p:txBody>
          <a:bodyPr/>
          <a:lstStyle/>
          <a:p>
            <a:r>
              <a:rPr lang="en-US" dirty="0"/>
              <a:t>Learning objectives </a:t>
            </a:r>
          </a:p>
        </p:txBody>
      </p:sp>
      <p:sp>
        <p:nvSpPr>
          <p:cNvPr id="3" name="Content Placeholder 2">
            <a:extLst>
              <a:ext uri="{FF2B5EF4-FFF2-40B4-BE49-F238E27FC236}">
                <a16:creationId xmlns:a16="http://schemas.microsoft.com/office/drawing/2014/main" id="{76E619D2-5306-459F-BFBF-C415BDB99865}"/>
              </a:ext>
            </a:extLst>
          </p:cNvPr>
          <p:cNvSpPr>
            <a:spLocks noGrp="1"/>
          </p:cNvSpPr>
          <p:nvPr>
            <p:ph idx="1"/>
          </p:nvPr>
        </p:nvSpPr>
        <p:spPr/>
        <p:txBody>
          <a:bodyPr/>
          <a:lstStyle/>
          <a:p>
            <a:r>
              <a:rPr lang="en-US" dirty="0"/>
              <a:t>Basic understanding of Penetration Testing</a:t>
            </a:r>
          </a:p>
          <a:p>
            <a:r>
              <a:rPr lang="en-US" dirty="0"/>
              <a:t>Have Fun!</a:t>
            </a:r>
          </a:p>
        </p:txBody>
      </p:sp>
    </p:spTree>
    <p:extLst>
      <p:ext uri="{BB962C8B-B14F-4D97-AF65-F5344CB8AC3E}">
        <p14:creationId xmlns:p14="http://schemas.microsoft.com/office/powerpoint/2010/main" val="424895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54000" y="1644233"/>
            <a:ext cx="5393600" cy="1976400"/>
          </a:xfrm>
          <a:prstGeom prst="rect">
            <a:avLst/>
          </a:prstGeom>
        </p:spPr>
        <p:txBody>
          <a:bodyPr spcFirstLastPara="1" vert="horz" wrap="square" lIns="121900" tIns="121900" rIns="121900" bIns="121900" rtlCol="0" anchor="b" anchorCtr="0">
            <a:noAutofit/>
          </a:bodyPr>
          <a:lstStyle/>
          <a:p>
            <a:r>
              <a:rPr lang="en"/>
              <a:t>Agenda</a:t>
            </a:r>
            <a:endParaRPr/>
          </a:p>
        </p:txBody>
      </p:sp>
      <p:sp>
        <p:nvSpPr>
          <p:cNvPr id="63" name="Google Shape;63;p14"/>
          <p:cNvSpPr txBox="1">
            <a:spLocks noGrp="1"/>
          </p:cNvSpPr>
          <p:nvPr>
            <p:ph type="body" idx="2"/>
          </p:nvPr>
        </p:nvSpPr>
        <p:spPr>
          <a:xfrm>
            <a:off x="6586000" y="965600"/>
            <a:ext cx="5116000" cy="4926800"/>
          </a:xfrm>
          <a:prstGeom prst="rect">
            <a:avLst/>
          </a:prstGeom>
        </p:spPr>
        <p:txBody>
          <a:bodyPr spcFirstLastPara="1" vert="horz" wrap="square" lIns="121900" tIns="121900" rIns="121900" bIns="121900" rtlCol="0" anchor="ctr" anchorCtr="0">
            <a:noAutofit/>
          </a:bodyPr>
          <a:lstStyle/>
          <a:p>
            <a:pPr indent="-482588">
              <a:lnSpc>
                <a:spcPct val="100000"/>
              </a:lnSpc>
              <a:buClr>
                <a:schemeClr val="lt2"/>
              </a:buClr>
              <a:buSzPts val="2100"/>
            </a:pPr>
            <a:endParaRPr lang="en-US" sz="2800" dirty="0">
              <a:solidFill>
                <a:schemeClr val="lt2"/>
              </a:solidFill>
            </a:endParaRPr>
          </a:p>
          <a:p>
            <a:pPr indent="-482588">
              <a:lnSpc>
                <a:spcPct val="100000"/>
              </a:lnSpc>
              <a:buClr>
                <a:schemeClr val="lt2"/>
              </a:buClr>
              <a:buSzPts val="2100"/>
            </a:pPr>
            <a:endParaRPr lang="en-US" sz="2800" dirty="0">
              <a:solidFill>
                <a:schemeClr val="lt2"/>
              </a:solidFill>
            </a:endParaRPr>
          </a:p>
          <a:p>
            <a:pPr indent="-482588">
              <a:lnSpc>
                <a:spcPct val="100000"/>
              </a:lnSpc>
              <a:buClr>
                <a:schemeClr val="lt2"/>
              </a:buClr>
              <a:buSzPts val="2100"/>
            </a:pPr>
            <a:r>
              <a:rPr lang="en-US" sz="2800" dirty="0">
                <a:solidFill>
                  <a:schemeClr val="lt2"/>
                </a:solidFill>
              </a:rPr>
              <a:t>What is pentesting?</a:t>
            </a:r>
          </a:p>
          <a:p>
            <a:pPr indent="-482588">
              <a:lnSpc>
                <a:spcPct val="100000"/>
              </a:lnSpc>
              <a:buClr>
                <a:schemeClr val="lt2"/>
              </a:buClr>
              <a:buSzPts val="2100"/>
            </a:pPr>
            <a:r>
              <a:rPr lang="en-US" sz="2800" dirty="0">
                <a:solidFill>
                  <a:schemeClr val="lt2"/>
                </a:solidFill>
              </a:rPr>
              <a:t>Roadmaps</a:t>
            </a:r>
          </a:p>
          <a:p>
            <a:pPr indent="-482588">
              <a:lnSpc>
                <a:spcPct val="100000"/>
              </a:lnSpc>
              <a:buClr>
                <a:schemeClr val="lt2"/>
              </a:buClr>
              <a:buSzPts val="2100"/>
            </a:pPr>
            <a:r>
              <a:rPr lang="en-US" sz="2800" dirty="0">
                <a:solidFill>
                  <a:schemeClr val="lt2"/>
                </a:solidFill>
              </a:rPr>
              <a:t>Hands-On Learning</a:t>
            </a:r>
          </a:p>
          <a:p>
            <a:pPr indent="-482588">
              <a:lnSpc>
                <a:spcPct val="100000"/>
              </a:lnSpc>
              <a:buClr>
                <a:schemeClr val="lt2"/>
              </a:buClr>
              <a:buSzPts val="2100"/>
            </a:pPr>
            <a:r>
              <a:rPr lang="en-US" sz="2800" dirty="0">
                <a:solidFill>
                  <a:schemeClr val="lt2"/>
                </a:solidFill>
              </a:rPr>
              <a:t>Conclusion (Day 2)</a:t>
            </a:r>
          </a:p>
          <a:p>
            <a:pPr indent="-482588">
              <a:lnSpc>
                <a:spcPct val="100000"/>
              </a:lnSpc>
              <a:buClr>
                <a:schemeClr val="lt2"/>
              </a:buClr>
              <a:buSzPts val="2100"/>
            </a:pPr>
            <a:r>
              <a:rPr lang="en-US" sz="2800" dirty="0">
                <a:solidFill>
                  <a:schemeClr val="lt2"/>
                </a:solidFill>
              </a:rPr>
              <a:t>Q/A (Day 2)</a:t>
            </a:r>
            <a:endParaRPr sz="2800" dirty="0">
              <a:solidFill>
                <a:schemeClr val="lt2"/>
              </a:solidFill>
            </a:endParaRPr>
          </a:p>
          <a:p>
            <a:pPr marL="0" indent="0">
              <a:spcAft>
                <a:spcPts val="2133"/>
              </a:spcAft>
              <a:buNone/>
            </a:pPr>
            <a:endParaRPr dirty="0"/>
          </a:p>
        </p:txBody>
      </p:sp>
      <p:sp>
        <p:nvSpPr>
          <p:cNvPr id="64" name="Google Shape;64;p14"/>
          <p:cNvSpPr txBox="1">
            <a:spLocks noGrp="1"/>
          </p:cNvSpPr>
          <p:nvPr>
            <p:ph type="subTitle" idx="1"/>
          </p:nvPr>
        </p:nvSpPr>
        <p:spPr>
          <a:xfrm>
            <a:off x="354000" y="3737433"/>
            <a:ext cx="5393600" cy="1646800"/>
          </a:xfrm>
          <a:prstGeom prst="rect">
            <a:avLst/>
          </a:prstGeom>
        </p:spPr>
        <p:txBody>
          <a:bodyPr spcFirstLastPara="1" vert="horz" wrap="square" lIns="121900" tIns="121900" rIns="121900" bIns="121900" rtlCol="0" anchor="t" anchorCtr="0">
            <a:noAutofit/>
          </a:bodyPr>
          <a:lstStyle/>
          <a:p>
            <a:pPr marL="609585" indent="0"/>
            <a:endParaRPr/>
          </a:p>
        </p:txBody>
      </p:sp>
      <p:pic>
        <p:nvPicPr>
          <p:cNvPr id="65" name="Google Shape;65;p14"/>
          <p:cNvPicPr preferRelativeResize="0"/>
          <p:nvPr/>
        </p:nvPicPr>
        <p:blipFill>
          <a:blip r:embed="rId3">
            <a:alphaModFix/>
          </a:blip>
          <a:stretch>
            <a:fillRect/>
          </a:stretch>
        </p:blipFill>
        <p:spPr>
          <a:xfrm>
            <a:off x="353999" y="3620634"/>
            <a:ext cx="5393600" cy="22603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
              <a:t>Penetration Testing (Pentesting)</a:t>
            </a:r>
            <a:endParaRPr/>
          </a:p>
        </p:txBody>
      </p:sp>
      <p:sp>
        <p:nvSpPr>
          <p:cNvPr id="79" name="Google Shape;79;p16"/>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80" name="Google Shape;80;p16"/>
          <p:cNvPicPr preferRelativeResize="0"/>
          <p:nvPr/>
        </p:nvPicPr>
        <p:blipFill>
          <a:blip r:embed="rId3">
            <a:alphaModFix/>
          </a:blip>
          <a:stretch>
            <a:fillRect/>
          </a:stretch>
        </p:blipFill>
        <p:spPr>
          <a:xfrm>
            <a:off x="415600" y="1536633"/>
            <a:ext cx="5333200" cy="4555200"/>
          </a:xfrm>
          <a:prstGeom prst="rect">
            <a:avLst/>
          </a:prstGeom>
          <a:noFill/>
          <a:ln>
            <a:noFill/>
          </a:ln>
        </p:spPr>
      </p:pic>
      <p:sp>
        <p:nvSpPr>
          <p:cNvPr id="81" name="Google Shape;81;p16"/>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t>Penetration testing, also known as pentesting, pentest or ethical hacking, is an authorized simulated cyberattack on a computer system, performed to evaluate the security of the system.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Pentesting Cont...</a:t>
            </a:r>
            <a:endParaRPr/>
          </a:p>
        </p:txBody>
      </p:sp>
      <p:sp>
        <p:nvSpPr>
          <p:cNvPr id="87" name="Google Shape;87;p17"/>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t>Penetration testing is more than just “hacking things”. In fact, penetration testing is a lot more research and writing than actual hacking. For example, imagine you are scrolling around on medium looking for an article that has to do with “X”. X can equal whatever you want, but “X” will define the scope of what you are looking for. Once you find “X” you read about it and possibly find more stuff about “X”. Think of that has lateral movements.</a:t>
            </a:r>
            <a:endParaRPr/>
          </a:p>
        </p:txBody>
      </p:sp>
      <p:sp>
        <p:nvSpPr>
          <p:cNvPr id="88" name="Google Shape;88;p17"/>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89" name="Google Shape;89;p17"/>
          <p:cNvPicPr preferRelativeResize="0"/>
          <p:nvPr/>
        </p:nvPicPr>
        <p:blipFill>
          <a:blip r:embed="rId3">
            <a:alphaModFix/>
          </a:blip>
          <a:stretch>
            <a:fillRect/>
          </a:stretch>
        </p:blipFill>
        <p:spPr>
          <a:xfrm>
            <a:off x="6443202" y="1528233"/>
            <a:ext cx="5333201" cy="457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Pentesting Cont...</a:t>
            </a:r>
            <a:endParaRPr dirty="0"/>
          </a:p>
        </p:txBody>
      </p:sp>
      <p:sp>
        <p:nvSpPr>
          <p:cNvPr id="95" name="Google Shape;95;p18"/>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sp>
        <p:nvSpPr>
          <p:cNvPr id="96" name="Google Shape;96;p18"/>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Imagine you have to write out a comprehensive report that details every step that you made before, during, and after your medium article search. This report will illustrate “why” and “what” of your search, while also displaying ways of how to search better on the go-around. </a:t>
            </a:r>
          </a:p>
          <a:p>
            <a:pPr marL="0" indent="0">
              <a:spcAft>
                <a:spcPts val="2133"/>
              </a:spcAft>
              <a:buNone/>
            </a:pPr>
            <a:r>
              <a:rPr lang="en" dirty="0"/>
              <a:t>THAT’S Pentesting.</a:t>
            </a:r>
            <a:endParaRPr dirty="0"/>
          </a:p>
        </p:txBody>
      </p:sp>
      <p:pic>
        <p:nvPicPr>
          <p:cNvPr id="97" name="Google Shape;97;p18"/>
          <p:cNvPicPr preferRelativeResize="0"/>
          <p:nvPr/>
        </p:nvPicPr>
        <p:blipFill>
          <a:blip r:embed="rId3">
            <a:alphaModFix/>
          </a:blip>
          <a:stretch>
            <a:fillRect/>
          </a:stretch>
        </p:blipFill>
        <p:spPr>
          <a:xfrm>
            <a:off x="415600" y="1536633"/>
            <a:ext cx="5333200" cy="4555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a:t>Reason for Pentesting</a:t>
            </a:r>
            <a:endParaRPr/>
          </a:p>
        </p:txBody>
      </p:sp>
      <p:pic>
        <p:nvPicPr>
          <p:cNvPr id="115" name="Google Shape;115;p21"/>
          <p:cNvPicPr preferRelativeResize="0"/>
          <p:nvPr/>
        </p:nvPicPr>
        <p:blipFill>
          <a:blip r:embed="rId3">
            <a:alphaModFix/>
          </a:blip>
          <a:stretch>
            <a:fillRect/>
          </a:stretch>
        </p:blipFill>
        <p:spPr>
          <a:xfrm>
            <a:off x="1931733" y="1549574"/>
            <a:ext cx="8328537" cy="4689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19FD3-9881-4145-AFD7-9FE5B78A4AD9}"/>
              </a:ext>
            </a:extLst>
          </p:cNvPr>
          <p:cNvSpPr>
            <a:spLocks noGrp="1"/>
          </p:cNvSpPr>
          <p:nvPr>
            <p:ph type="title"/>
          </p:nvPr>
        </p:nvSpPr>
        <p:spPr>
          <a:xfrm>
            <a:off x="8036041" y="618518"/>
            <a:ext cx="3281003" cy="1478570"/>
          </a:xfrm>
        </p:spPr>
        <p:txBody>
          <a:bodyPr anchor="b">
            <a:normAutofit/>
          </a:bodyPr>
          <a:lstStyle/>
          <a:p>
            <a:r>
              <a:rPr lang="en-US" sz="4400" b="1" dirty="0"/>
              <a:t>Roadmaps</a:t>
            </a:r>
          </a:p>
        </p:txBody>
      </p:sp>
      <p:sp>
        <p:nvSpPr>
          <p:cNvPr id="73"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Learn How to Become a Penetration Tester | What They Do on the Job">
            <a:extLst>
              <a:ext uri="{FF2B5EF4-FFF2-40B4-BE49-F238E27FC236}">
                <a16:creationId xmlns:a16="http://schemas.microsoft.com/office/drawing/2014/main" id="{32577E2F-05BD-424A-8E4D-62DE7CDE539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09433" y="1137621"/>
            <a:ext cx="3731492" cy="457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59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A536-DF25-4139-ACBD-BF88EC19A161}"/>
              </a:ext>
            </a:extLst>
          </p:cNvPr>
          <p:cNvSpPr>
            <a:spLocks noGrp="1"/>
          </p:cNvSpPr>
          <p:nvPr>
            <p:ph type="title"/>
          </p:nvPr>
        </p:nvSpPr>
        <p:spPr/>
        <p:txBody>
          <a:bodyPr/>
          <a:lstStyle/>
          <a:p>
            <a:pPr algn="ctr"/>
            <a:r>
              <a:rPr lang="en-US" dirty="0"/>
              <a:t>Welcome!</a:t>
            </a:r>
          </a:p>
        </p:txBody>
      </p:sp>
      <p:sp>
        <p:nvSpPr>
          <p:cNvPr id="3" name="Content Placeholder 2">
            <a:extLst>
              <a:ext uri="{FF2B5EF4-FFF2-40B4-BE49-F238E27FC236}">
                <a16:creationId xmlns:a16="http://schemas.microsoft.com/office/drawing/2014/main" id="{F95F3FE8-B125-4681-84A0-29ADEA602B5C}"/>
              </a:ext>
            </a:extLst>
          </p:cNvPr>
          <p:cNvSpPr>
            <a:spLocks noGrp="1"/>
          </p:cNvSpPr>
          <p:nvPr>
            <p:ph idx="1"/>
          </p:nvPr>
        </p:nvSpPr>
        <p:spPr/>
        <p:txBody>
          <a:bodyPr/>
          <a:lstStyle/>
          <a:p>
            <a:r>
              <a:rPr lang="en-US" dirty="0"/>
              <a:t>Hands On Penetration Testing</a:t>
            </a:r>
          </a:p>
          <a:p>
            <a:r>
              <a:rPr lang="en-US" dirty="0"/>
              <a:t>Offensive Security </a:t>
            </a:r>
          </a:p>
          <a:p>
            <a:r>
              <a:rPr lang="en-US" dirty="0"/>
              <a:t>Cybersecurity</a:t>
            </a:r>
          </a:p>
          <a:p>
            <a:r>
              <a:rPr lang="en-US" dirty="0"/>
              <a:t>Banter is welcomed</a:t>
            </a:r>
          </a:p>
          <a:p>
            <a:pPr marL="0" indent="0">
              <a:buNone/>
            </a:pPr>
            <a:endParaRPr lang="en-US" dirty="0"/>
          </a:p>
        </p:txBody>
      </p:sp>
    </p:spTree>
    <p:extLst>
      <p:ext uri="{BB962C8B-B14F-4D97-AF65-F5344CB8AC3E}">
        <p14:creationId xmlns:p14="http://schemas.microsoft.com/office/powerpoint/2010/main" val="1565840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19FD3-9881-4145-AFD7-9FE5B78A4AD9}"/>
              </a:ext>
            </a:extLst>
          </p:cNvPr>
          <p:cNvSpPr>
            <a:spLocks noGrp="1"/>
          </p:cNvSpPr>
          <p:nvPr>
            <p:ph type="title"/>
          </p:nvPr>
        </p:nvSpPr>
        <p:spPr>
          <a:xfrm>
            <a:off x="8036041" y="618518"/>
            <a:ext cx="3281003" cy="1478570"/>
          </a:xfrm>
        </p:spPr>
        <p:txBody>
          <a:bodyPr anchor="b">
            <a:normAutofit/>
          </a:bodyPr>
          <a:lstStyle/>
          <a:p>
            <a:r>
              <a:rPr lang="en-US" sz="4400" b="1" dirty="0"/>
              <a:t>Roadmaps</a:t>
            </a:r>
          </a:p>
        </p:txBody>
      </p:sp>
      <p:sp>
        <p:nvSpPr>
          <p:cNvPr id="73"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65820BD8-DC20-4B54-A6A7-FFEF90CF8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67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p:nvPr>
        </p:nvSpPr>
        <p:spPr>
          <a:xfrm>
            <a:off x="415600" y="992767"/>
            <a:ext cx="11360800" cy="1056800"/>
          </a:xfrm>
          <a:prstGeom prst="rect">
            <a:avLst/>
          </a:prstGeom>
        </p:spPr>
        <p:txBody>
          <a:bodyPr spcFirstLastPara="1" vert="horz" wrap="square" lIns="121900" tIns="121900" rIns="121900" bIns="121900" rtlCol="0" anchor="b" anchorCtr="0">
            <a:noAutofit/>
          </a:bodyPr>
          <a:lstStyle/>
          <a:p>
            <a:pPr algn="ctr">
              <a:spcBef>
                <a:spcPts val="0"/>
              </a:spcBef>
            </a:pPr>
            <a:r>
              <a:rPr lang="en" b="1" dirty="0"/>
              <a:t>Certifications</a:t>
            </a:r>
            <a:endParaRPr b="1" dirty="0"/>
          </a:p>
        </p:txBody>
      </p:sp>
      <p:sp>
        <p:nvSpPr>
          <p:cNvPr id="177" name="Google Shape;177;p30"/>
          <p:cNvSpPr txBox="1">
            <a:spLocks noGrp="1"/>
          </p:cNvSpPr>
          <p:nvPr>
            <p:ph type="subTitle" idx="1"/>
          </p:nvPr>
        </p:nvSpPr>
        <p:spPr>
          <a:xfrm>
            <a:off x="415600" y="2002600"/>
            <a:ext cx="11360800" cy="2833200"/>
          </a:xfrm>
          <a:prstGeom prst="rect">
            <a:avLst/>
          </a:prstGeom>
        </p:spPr>
        <p:txBody>
          <a:bodyPr spcFirstLastPara="1" vert="horz" wrap="square" lIns="121900" tIns="121900" rIns="121900" bIns="121900" rtlCol="0" anchor="t" anchorCtr="0">
            <a:noAutofit/>
          </a:bodyPr>
          <a:lstStyle/>
          <a:p>
            <a:pPr algn="ctr">
              <a:spcBef>
                <a:spcPts val="0"/>
              </a:spcBef>
            </a:pPr>
            <a:r>
              <a:rPr lang="en" sz="3600" dirty="0">
                <a:solidFill>
                  <a:srgbClr val="FF0000"/>
                </a:solidFill>
              </a:rPr>
              <a:t>Security +</a:t>
            </a:r>
            <a:endParaRPr sz="3600" dirty="0">
              <a:solidFill>
                <a:srgbClr val="FF0000"/>
              </a:solidFill>
            </a:endParaRPr>
          </a:p>
          <a:p>
            <a:pPr algn="ctr">
              <a:spcBef>
                <a:spcPts val="0"/>
              </a:spcBef>
            </a:pPr>
            <a:r>
              <a:rPr lang="en" sz="3600" dirty="0">
                <a:solidFill>
                  <a:srgbClr val="FF0000"/>
                </a:solidFill>
              </a:rPr>
              <a:t>Certified Ethical Hacker (Written)</a:t>
            </a:r>
            <a:endParaRPr sz="3600" dirty="0">
              <a:solidFill>
                <a:srgbClr val="FF0000"/>
              </a:solidFill>
            </a:endParaRPr>
          </a:p>
          <a:p>
            <a:pPr algn="ctr">
              <a:spcBef>
                <a:spcPts val="0"/>
              </a:spcBef>
            </a:pPr>
            <a:r>
              <a:rPr lang="en" sz="3600" dirty="0">
                <a:solidFill>
                  <a:srgbClr val="FF0000"/>
                </a:solidFill>
              </a:rPr>
              <a:t>Junior Penetration Tester</a:t>
            </a:r>
            <a:endParaRPr sz="3600" dirty="0">
              <a:solidFill>
                <a:srgbClr val="FF0000"/>
              </a:solidFill>
            </a:endParaRPr>
          </a:p>
          <a:p>
            <a:pPr algn="ctr">
              <a:spcBef>
                <a:spcPts val="0"/>
              </a:spcBef>
            </a:pPr>
            <a:r>
              <a:rPr lang="en" sz="3600" dirty="0">
                <a:solidFill>
                  <a:srgbClr val="00B0F0"/>
                </a:solidFill>
              </a:rPr>
              <a:t>Certified Ethical Hacker (Practical)</a:t>
            </a:r>
            <a:endParaRPr sz="3600" dirty="0">
              <a:solidFill>
                <a:srgbClr val="00B0F0"/>
              </a:solidFill>
            </a:endParaRPr>
          </a:p>
          <a:p>
            <a:pPr algn="ctr">
              <a:spcBef>
                <a:spcPts val="0"/>
              </a:spcBef>
            </a:pPr>
            <a:r>
              <a:rPr lang="en" sz="3600" dirty="0">
                <a:solidFill>
                  <a:srgbClr val="00B0F0"/>
                </a:solidFill>
              </a:rPr>
              <a:t>Pentest +</a:t>
            </a:r>
            <a:endParaRPr sz="3600" dirty="0">
              <a:solidFill>
                <a:srgbClr val="00B0F0"/>
              </a:solidFill>
            </a:endParaRPr>
          </a:p>
          <a:p>
            <a:pPr algn="ctr">
              <a:spcBef>
                <a:spcPts val="0"/>
              </a:spcBef>
            </a:pPr>
            <a:r>
              <a:rPr lang="en" sz="3600" dirty="0">
                <a:solidFill>
                  <a:srgbClr val="FFC000"/>
                </a:solidFill>
              </a:rPr>
              <a:t>Offensive Security Certified Professional (OSCP)</a:t>
            </a:r>
            <a:endParaRPr sz="3600" dirty="0">
              <a:solidFill>
                <a:srgbClr val="FFC000"/>
              </a:solidFill>
            </a:endParaRPr>
          </a:p>
          <a:p>
            <a:pPr algn="ctr">
              <a:spcBef>
                <a:spcPts val="0"/>
              </a:spcBef>
            </a:pPr>
            <a:endParaRPr dirty="0"/>
          </a:p>
          <a:p>
            <a:pPr algn="ctr">
              <a:spcBef>
                <a:spcPts val="0"/>
              </a:spcBef>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74" name="Group 7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86"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76"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5" name="Title 4">
            <a:extLst>
              <a:ext uri="{FF2B5EF4-FFF2-40B4-BE49-F238E27FC236}">
                <a16:creationId xmlns:a16="http://schemas.microsoft.com/office/drawing/2014/main" id="{AFEA5356-7007-47D8-B437-7B864C0ACE93}"/>
              </a:ext>
            </a:extLst>
          </p:cNvPr>
          <p:cNvSpPr>
            <a:spLocks noGrp="1"/>
          </p:cNvSpPr>
          <p:nvPr>
            <p:ph type="title"/>
          </p:nvPr>
        </p:nvSpPr>
        <p:spPr>
          <a:xfrm>
            <a:off x="6569957" y="618518"/>
            <a:ext cx="4747088" cy="1478570"/>
          </a:xfrm>
        </p:spPr>
        <p:txBody>
          <a:bodyPr vert="horz" lIns="91440" tIns="45720" rIns="91440" bIns="45720" rtlCol="0" anchor="ctr">
            <a:normAutofit/>
          </a:bodyPr>
          <a:lstStyle/>
          <a:p>
            <a:r>
              <a:rPr lang="en-US" sz="3600" b="1" dirty="0"/>
              <a:t>Steps of pentesting</a:t>
            </a:r>
          </a:p>
        </p:txBody>
      </p:sp>
      <p:sp>
        <p:nvSpPr>
          <p:cNvPr id="114" name="Round Diagonal Corner Rectangle 9">
            <a:extLst>
              <a:ext uri="{FF2B5EF4-FFF2-40B4-BE49-F238E27FC236}">
                <a16:creationId xmlns:a16="http://schemas.microsoft.com/office/drawing/2014/main" id="{14436AD2-BD0F-4545-B2E9-06007B35B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C8ED507-6645-4BC2-898F-ECADD321986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2015060" y="1147145"/>
            <a:ext cx="2843438" cy="456777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BD6365E1-74B2-44C8-8DDA-EDF40C2AB558}"/>
              </a:ext>
            </a:extLst>
          </p:cNvPr>
          <p:cNvSpPr>
            <a:spLocks noGrp="1"/>
          </p:cNvSpPr>
          <p:nvPr>
            <p:ph type="body" sz="half" idx="2"/>
          </p:nvPr>
        </p:nvSpPr>
        <p:spPr>
          <a:xfrm>
            <a:off x="6569957" y="2249487"/>
            <a:ext cx="4747087" cy="3541714"/>
          </a:xfrm>
        </p:spPr>
        <p:txBody>
          <a:bodyPr vert="horz" lIns="91440" tIns="45720" rIns="91440" bIns="45720" rtlCol="0">
            <a:normAutofit/>
          </a:bodyPr>
          <a:lstStyle/>
          <a:p>
            <a:pPr indent="-228600">
              <a:buFont typeface="Arial" panose="020B0604020202020204" pitchFamily="34" charset="0"/>
              <a:buChar char="•"/>
            </a:pPr>
            <a:r>
              <a:rPr lang="en-US" sz="2400" dirty="0"/>
              <a:t>Basic pentesting steps </a:t>
            </a:r>
          </a:p>
          <a:p>
            <a:pPr indent="-228600">
              <a:buFont typeface="Arial" panose="020B0604020202020204" pitchFamily="34" charset="0"/>
              <a:buChar char="•"/>
            </a:pPr>
            <a:r>
              <a:rPr lang="en-US" sz="2400" dirty="0"/>
              <a:t>Each step needs to be executed correctly and efficiently</a:t>
            </a:r>
          </a:p>
          <a:p>
            <a:pPr indent="-228600">
              <a:buFont typeface="Arial" panose="020B0604020202020204" pitchFamily="34" charset="0"/>
              <a:buChar char="•"/>
            </a:pPr>
            <a:endParaRPr lang="en-US" sz="2400" dirty="0"/>
          </a:p>
          <a:p>
            <a:r>
              <a:rPr lang="en-US" sz="2400" dirty="0"/>
              <a:t>We will be applying some of these in this workshop!</a:t>
            </a:r>
          </a:p>
        </p:txBody>
      </p:sp>
    </p:spTree>
    <p:extLst>
      <p:ext uri="{BB962C8B-B14F-4D97-AF65-F5344CB8AC3E}">
        <p14:creationId xmlns:p14="http://schemas.microsoft.com/office/powerpoint/2010/main" val="3746673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C9A395D-0E3C-47A2-BD3C-E0B63FFEB9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0679A098-1291-4ABE-A761-D1BEDD68E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04DF8F41-DD3B-47AD-A8E9-6B42152BE251}"/>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122" name="Picture 2" descr="people sitting down near table with assorted laptop computers">
            <a:extLst>
              <a:ext uri="{FF2B5EF4-FFF2-40B4-BE49-F238E27FC236}">
                <a16:creationId xmlns:a16="http://schemas.microsoft.com/office/drawing/2014/main" id="{EC8D5E47-5E2C-4771-BE18-A5E831E1E99C}"/>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121" b="15584"/>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1D4E244F-B3CC-4EA6-AEF8-9C10A9F2D6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76" name="Round Diagonal Corner Rectangle 7">
              <a:extLst>
                <a:ext uri="{FF2B5EF4-FFF2-40B4-BE49-F238E27FC236}">
                  <a16:creationId xmlns:a16="http://schemas.microsoft.com/office/drawing/2014/main" id="{3ADF6A4B-498A-43D2-93FC-45D1C94E1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2234058F-4A78-4BDB-BB4C-D5C3A3A5035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97" name="Freeform 32">
                <a:extLst>
                  <a:ext uri="{FF2B5EF4-FFF2-40B4-BE49-F238E27FC236}">
                    <a16:creationId xmlns:a16="http://schemas.microsoft.com/office/drawing/2014/main" id="{81923CAD-9918-44BE-9706-67D58C972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98" name="Freeform 33">
                <a:extLst>
                  <a:ext uri="{FF2B5EF4-FFF2-40B4-BE49-F238E27FC236}">
                    <a16:creationId xmlns:a16="http://schemas.microsoft.com/office/drawing/2014/main" id="{DB4D2157-45E9-4E6B-B4F9-872B39F133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99" name="Freeform 34">
                <a:extLst>
                  <a:ext uri="{FF2B5EF4-FFF2-40B4-BE49-F238E27FC236}">
                    <a16:creationId xmlns:a16="http://schemas.microsoft.com/office/drawing/2014/main" id="{3AF950BB-DE8F-4B49-8982-2DF7730EE3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0" name="Freeform 37">
                <a:extLst>
                  <a:ext uri="{FF2B5EF4-FFF2-40B4-BE49-F238E27FC236}">
                    <a16:creationId xmlns:a16="http://schemas.microsoft.com/office/drawing/2014/main" id="{AE9B44C5-8A5E-4526-99B4-DBB63CC2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78" name="Group 77">
              <a:extLst>
                <a:ext uri="{FF2B5EF4-FFF2-40B4-BE49-F238E27FC236}">
                  <a16:creationId xmlns:a16="http://schemas.microsoft.com/office/drawing/2014/main" id="{A910EF9E-D7FF-4921-A289-5AB046461A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91" name="Freeform 35">
                <a:extLst>
                  <a:ext uri="{FF2B5EF4-FFF2-40B4-BE49-F238E27FC236}">
                    <a16:creationId xmlns:a16="http://schemas.microsoft.com/office/drawing/2014/main" id="{5D1500E8-0351-4B53-9578-09F33B26C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92" name="Freeform 36">
                <a:extLst>
                  <a:ext uri="{FF2B5EF4-FFF2-40B4-BE49-F238E27FC236}">
                    <a16:creationId xmlns:a16="http://schemas.microsoft.com/office/drawing/2014/main" id="{65A2BF85-98D8-4340-AF82-808A1EC255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93" name="Freeform 38">
                <a:extLst>
                  <a:ext uri="{FF2B5EF4-FFF2-40B4-BE49-F238E27FC236}">
                    <a16:creationId xmlns:a16="http://schemas.microsoft.com/office/drawing/2014/main" id="{B0441C99-23C8-42B2-A9A2-36F6CE6BAA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4" name="Freeform 39">
                <a:extLst>
                  <a:ext uri="{FF2B5EF4-FFF2-40B4-BE49-F238E27FC236}">
                    <a16:creationId xmlns:a16="http://schemas.microsoft.com/office/drawing/2014/main" id="{3304648D-1287-492A-A76B-4724456AE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95" name="Freeform 40">
                <a:extLst>
                  <a:ext uri="{FF2B5EF4-FFF2-40B4-BE49-F238E27FC236}">
                    <a16:creationId xmlns:a16="http://schemas.microsoft.com/office/drawing/2014/main" id="{32B78AFE-D9B6-41B5-B593-4B797DA21E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6" name="Rectangle 41">
                <a:extLst>
                  <a:ext uri="{FF2B5EF4-FFF2-40B4-BE49-F238E27FC236}">
                    <a16:creationId xmlns:a16="http://schemas.microsoft.com/office/drawing/2014/main" id="{BCA10968-EDF7-42D6-90B0-53A80026F8E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79" name="Group 78">
              <a:extLst>
                <a:ext uri="{FF2B5EF4-FFF2-40B4-BE49-F238E27FC236}">
                  <a16:creationId xmlns:a16="http://schemas.microsoft.com/office/drawing/2014/main" id="{AD1EB8D8-CD83-45AD-9D5A-A9E2D3C112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87" name="Freeform 32">
                <a:extLst>
                  <a:ext uri="{FF2B5EF4-FFF2-40B4-BE49-F238E27FC236}">
                    <a16:creationId xmlns:a16="http://schemas.microsoft.com/office/drawing/2014/main" id="{8A6D937B-952D-4A1B-BF33-2FEEE7367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88" name="Freeform 33">
                <a:extLst>
                  <a:ext uri="{FF2B5EF4-FFF2-40B4-BE49-F238E27FC236}">
                    <a16:creationId xmlns:a16="http://schemas.microsoft.com/office/drawing/2014/main" id="{B1150F7C-2943-4E9B-9DE9-A6BFE2646E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89" name="Freeform 34">
                <a:extLst>
                  <a:ext uri="{FF2B5EF4-FFF2-40B4-BE49-F238E27FC236}">
                    <a16:creationId xmlns:a16="http://schemas.microsoft.com/office/drawing/2014/main" id="{A4C8781F-2B1E-44FB-A324-F38A31F0C4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0" name="Freeform 37">
                <a:extLst>
                  <a:ext uri="{FF2B5EF4-FFF2-40B4-BE49-F238E27FC236}">
                    <a16:creationId xmlns:a16="http://schemas.microsoft.com/office/drawing/2014/main" id="{D03FBB69-F351-4E02-8966-FCEF0F202A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0" name="Group 79">
              <a:extLst>
                <a:ext uri="{FF2B5EF4-FFF2-40B4-BE49-F238E27FC236}">
                  <a16:creationId xmlns:a16="http://schemas.microsoft.com/office/drawing/2014/main" id="{B201A811-52F0-4094-9436-ED11EA9045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1" name="Freeform 35">
                <a:extLst>
                  <a:ext uri="{FF2B5EF4-FFF2-40B4-BE49-F238E27FC236}">
                    <a16:creationId xmlns:a16="http://schemas.microsoft.com/office/drawing/2014/main" id="{9FC3980B-D9F9-442F-9A4E-C7F4E8D10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82" name="Freeform 36">
                <a:extLst>
                  <a:ext uri="{FF2B5EF4-FFF2-40B4-BE49-F238E27FC236}">
                    <a16:creationId xmlns:a16="http://schemas.microsoft.com/office/drawing/2014/main" id="{910EFCEE-C831-466C-AC2F-94F88DBC0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83" name="Freeform 38">
                <a:extLst>
                  <a:ext uri="{FF2B5EF4-FFF2-40B4-BE49-F238E27FC236}">
                    <a16:creationId xmlns:a16="http://schemas.microsoft.com/office/drawing/2014/main" id="{2615A3E9-7D96-4000-98B6-AEEF6A64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4" name="Freeform 39">
                <a:extLst>
                  <a:ext uri="{FF2B5EF4-FFF2-40B4-BE49-F238E27FC236}">
                    <a16:creationId xmlns:a16="http://schemas.microsoft.com/office/drawing/2014/main" id="{32C5195D-6336-43F8-B899-DF72D2AE8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85" name="Freeform 40">
                <a:extLst>
                  <a:ext uri="{FF2B5EF4-FFF2-40B4-BE49-F238E27FC236}">
                    <a16:creationId xmlns:a16="http://schemas.microsoft.com/office/drawing/2014/main" id="{8ABD3FAB-A4EA-4D58-8742-268B17D11E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6" name="Rectangle 41">
                <a:extLst>
                  <a:ext uri="{FF2B5EF4-FFF2-40B4-BE49-F238E27FC236}">
                    <a16:creationId xmlns:a16="http://schemas.microsoft.com/office/drawing/2014/main" id="{A9C0472A-2593-4A0C-A011-A742360A06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5" name="Title 4">
            <a:extLst>
              <a:ext uri="{FF2B5EF4-FFF2-40B4-BE49-F238E27FC236}">
                <a16:creationId xmlns:a16="http://schemas.microsoft.com/office/drawing/2014/main" id="{8BF23ABD-5B0E-42F6-A2BF-EED9EFB94025}"/>
              </a:ext>
            </a:extLst>
          </p:cNvPr>
          <p:cNvSpPr>
            <a:spLocks noGrp="1"/>
          </p:cNvSpPr>
          <p:nvPr>
            <p:ph type="title"/>
          </p:nvPr>
        </p:nvSpPr>
        <p:spPr>
          <a:xfrm>
            <a:off x="1143001" y="1007532"/>
            <a:ext cx="9905998" cy="5024151"/>
          </a:xfrm>
        </p:spPr>
        <p:txBody>
          <a:bodyPr>
            <a:normAutofit/>
          </a:bodyPr>
          <a:lstStyle/>
          <a:p>
            <a:pPr algn="ctr"/>
            <a:r>
              <a:rPr lang="en-US" dirty="0"/>
              <a:t>Time for hands on!</a:t>
            </a:r>
          </a:p>
        </p:txBody>
      </p:sp>
    </p:spTree>
    <p:extLst>
      <p:ext uri="{BB962C8B-B14F-4D97-AF65-F5344CB8AC3E}">
        <p14:creationId xmlns:p14="http://schemas.microsoft.com/office/powerpoint/2010/main" val="1235672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A77C5-69C8-4862-AD4B-091FA92D1348}"/>
              </a:ext>
            </a:extLst>
          </p:cNvPr>
          <p:cNvSpPr>
            <a:spLocks noGrp="1"/>
          </p:cNvSpPr>
          <p:nvPr>
            <p:ph type="title"/>
          </p:nvPr>
        </p:nvSpPr>
        <p:spPr>
          <a:xfrm>
            <a:off x="8036041" y="618518"/>
            <a:ext cx="3281003" cy="1478570"/>
          </a:xfrm>
        </p:spPr>
        <p:txBody>
          <a:bodyPr anchor="b">
            <a:normAutofit/>
          </a:bodyPr>
          <a:lstStyle/>
          <a:p>
            <a:r>
              <a:rPr lang="en-US" sz="2800"/>
              <a:t>Before we start</a:t>
            </a:r>
          </a:p>
        </p:txBody>
      </p:sp>
      <p:sp>
        <p:nvSpPr>
          <p:cNvPr id="71"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urned on flat screen monitors">
            <a:extLst>
              <a:ext uri="{FF2B5EF4-FFF2-40B4-BE49-F238E27FC236}">
                <a16:creationId xmlns:a16="http://schemas.microsoft.com/office/drawing/2014/main" id="{10F9934D-66A5-46C0-ABD8-5488D39CF9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386262"/>
            <a:ext cx="6112382" cy="408001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8E56DE1-23F2-48A2-BD3A-5BA6558910E9}"/>
              </a:ext>
            </a:extLst>
          </p:cNvPr>
          <p:cNvSpPr>
            <a:spLocks noGrp="1"/>
          </p:cNvSpPr>
          <p:nvPr>
            <p:ph idx="1"/>
          </p:nvPr>
        </p:nvSpPr>
        <p:spPr>
          <a:xfrm>
            <a:off x="8036041" y="2249487"/>
            <a:ext cx="3281004" cy="3541714"/>
          </a:xfrm>
        </p:spPr>
        <p:txBody>
          <a:bodyPr>
            <a:normAutofit/>
          </a:bodyPr>
          <a:lstStyle/>
          <a:p>
            <a:r>
              <a:rPr lang="en-US" sz="1800" dirty="0"/>
              <a:t>Take a moment to set up your environment </a:t>
            </a:r>
          </a:p>
          <a:p>
            <a:pPr lvl="1"/>
            <a:r>
              <a:rPr lang="en-US" sz="1800" dirty="0"/>
              <a:t>Kali Linux</a:t>
            </a:r>
          </a:p>
          <a:p>
            <a:pPr lvl="1"/>
            <a:r>
              <a:rPr lang="en-US" sz="1800" dirty="0" err="1"/>
              <a:t>Metasploitable</a:t>
            </a:r>
            <a:endParaRPr lang="en-US" sz="1800" dirty="0"/>
          </a:p>
          <a:p>
            <a:r>
              <a:rPr lang="en-US" sz="1800" dirty="0"/>
              <a:t>Grab Some Coffee!</a:t>
            </a:r>
          </a:p>
          <a:p>
            <a:r>
              <a:rPr lang="en-US" sz="1800" dirty="0">
                <a:solidFill>
                  <a:srgbClr val="FF0000"/>
                </a:solidFill>
              </a:rPr>
              <a:t>Make sure you have a NAT network for your machines to live on.</a:t>
            </a:r>
          </a:p>
          <a:p>
            <a:endParaRPr lang="en-US" sz="1800" dirty="0"/>
          </a:p>
          <a:p>
            <a:pPr lvl="1"/>
            <a:endParaRPr lang="en-US" sz="1800" dirty="0"/>
          </a:p>
        </p:txBody>
      </p:sp>
    </p:spTree>
    <p:extLst>
      <p:ext uri="{BB962C8B-B14F-4D97-AF65-F5344CB8AC3E}">
        <p14:creationId xmlns:p14="http://schemas.microsoft.com/office/powerpoint/2010/main" val="1450018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2"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63"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4"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5"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6"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7"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8"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9"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0"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1"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2"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3"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4"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5"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6"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7"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8"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79"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0"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1"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2"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3"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4"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5"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6"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7"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88"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90"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5"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96"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7"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8"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9"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0"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1"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2"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3"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4"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5"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6"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7"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8"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9"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0"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1"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12"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3"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4"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5"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6"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7"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8"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9"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0"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1"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23"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71EC7D-BDB3-49D5-A8D6-47EDADE30CD5}"/>
              </a:ext>
            </a:extLst>
          </p:cNvPr>
          <p:cNvSpPr>
            <a:spLocks noGrp="1"/>
          </p:cNvSpPr>
          <p:nvPr>
            <p:ph type="title"/>
          </p:nvPr>
        </p:nvSpPr>
        <p:spPr>
          <a:xfrm>
            <a:off x="853330" y="1134683"/>
            <a:ext cx="2743310" cy="4255024"/>
          </a:xfrm>
        </p:spPr>
        <p:txBody>
          <a:bodyPr>
            <a:normAutofit/>
          </a:bodyPr>
          <a:lstStyle/>
          <a:p>
            <a:r>
              <a:rPr lang="en-US" sz="4400" b="1" dirty="0">
                <a:solidFill>
                  <a:srgbClr val="FFFFFF"/>
                </a:solidFill>
              </a:rPr>
              <a:t>OSINT</a:t>
            </a:r>
            <a:endParaRPr lang="en-US" b="1" dirty="0">
              <a:solidFill>
                <a:srgbClr val="FFFFFF"/>
              </a:solidFill>
            </a:endParaRPr>
          </a:p>
        </p:txBody>
      </p:sp>
      <p:graphicFrame>
        <p:nvGraphicFramePr>
          <p:cNvPr id="5" name="Content Placeholder 2">
            <a:extLst>
              <a:ext uri="{FF2B5EF4-FFF2-40B4-BE49-F238E27FC236}">
                <a16:creationId xmlns:a16="http://schemas.microsoft.com/office/drawing/2014/main" id="{1C64B2DF-1616-41BC-9BBA-FF665B6473AF}"/>
              </a:ext>
            </a:extLst>
          </p:cNvPr>
          <p:cNvGraphicFramePr>
            <a:graphicFrameLocks noGrp="1"/>
          </p:cNvGraphicFramePr>
          <p:nvPr>
            <p:ph idx="1"/>
            <p:extLst>
              <p:ext uri="{D42A27DB-BD31-4B8C-83A1-F6EECF244321}">
                <p14:modId xmlns:p14="http://schemas.microsoft.com/office/powerpoint/2010/main" val="3144036884"/>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712005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171EC7D-BDB3-49D5-A8D6-47EDADE30CD5}"/>
              </a:ext>
            </a:extLst>
          </p:cNvPr>
          <p:cNvSpPr>
            <a:spLocks noGrp="1"/>
          </p:cNvSpPr>
          <p:nvPr>
            <p:ph type="title"/>
          </p:nvPr>
        </p:nvSpPr>
        <p:spPr>
          <a:xfrm>
            <a:off x="853330" y="1254035"/>
            <a:ext cx="2926190" cy="4002222"/>
          </a:xfrm>
        </p:spPr>
        <p:txBody>
          <a:bodyPr>
            <a:normAutofit/>
          </a:bodyPr>
          <a:lstStyle/>
          <a:p>
            <a:r>
              <a:rPr lang="en-US" sz="4400" b="1" dirty="0">
                <a:solidFill>
                  <a:srgbClr val="FFFFFF"/>
                </a:solidFill>
              </a:rPr>
              <a:t>OSINT Tools</a:t>
            </a:r>
          </a:p>
        </p:txBody>
      </p:sp>
      <p:sp useBgFill="1">
        <p:nvSpPr>
          <p:cNvPr id="42" name="Round Diagonal Corner Rectangle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45"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6"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7"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8"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9"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0"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1"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2"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3"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9"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grpSp>
      <p:graphicFrame>
        <p:nvGraphicFramePr>
          <p:cNvPr id="5" name="Content Placeholder 2">
            <a:extLst>
              <a:ext uri="{FF2B5EF4-FFF2-40B4-BE49-F238E27FC236}">
                <a16:creationId xmlns:a16="http://schemas.microsoft.com/office/drawing/2014/main" id="{00D203A7-6F58-41FB-91F4-68E23E2E5A61}"/>
              </a:ext>
            </a:extLst>
          </p:cNvPr>
          <p:cNvGraphicFramePr>
            <a:graphicFrameLocks noGrp="1"/>
          </p:cNvGraphicFramePr>
          <p:nvPr>
            <p:ph idx="1"/>
            <p:extLst>
              <p:ext uri="{D42A27DB-BD31-4B8C-83A1-F6EECF244321}">
                <p14:modId xmlns:p14="http://schemas.microsoft.com/office/powerpoint/2010/main" val="4091914012"/>
              </p:ext>
            </p:extLst>
          </p:nvPr>
        </p:nvGraphicFramePr>
        <p:xfrm>
          <a:off x="4423954" y="1254035"/>
          <a:ext cx="6296297" cy="4002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562564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E536-B135-4CE4-885C-DC7AB9793432}"/>
              </a:ext>
            </a:extLst>
          </p:cNvPr>
          <p:cNvSpPr>
            <a:spLocks noGrp="1"/>
          </p:cNvSpPr>
          <p:nvPr>
            <p:ph type="title"/>
          </p:nvPr>
        </p:nvSpPr>
        <p:spPr/>
        <p:txBody>
          <a:bodyPr/>
          <a:lstStyle/>
          <a:p>
            <a:r>
              <a:rPr lang="en-US" dirty="0"/>
              <a:t>The harvester</a:t>
            </a:r>
          </a:p>
        </p:txBody>
      </p:sp>
      <p:sp>
        <p:nvSpPr>
          <p:cNvPr id="3" name="Content Placeholder 2">
            <a:extLst>
              <a:ext uri="{FF2B5EF4-FFF2-40B4-BE49-F238E27FC236}">
                <a16:creationId xmlns:a16="http://schemas.microsoft.com/office/drawing/2014/main" id="{876A0F0C-609B-4473-A018-B7D1F0C97B8C}"/>
              </a:ext>
            </a:extLst>
          </p:cNvPr>
          <p:cNvSpPr>
            <a:spLocks noGrp="1"/>
          </p:cNvSpPr>
          <p:nvPr>
            <p:ph idx="1"/>
          </p:nvPr>
        </p:nvSpPr>
        <p:spPr/>
        <p:txBody>
          <a:bodyPr/>
          <a:lstStyle/>
          <a:p>
            <a:r>
              <a:rPr lang="en-US" dirty="0"/>
              <a:t>The objective of this program is to gather emails, subdomains, hosts, employee names, open ports and banners from different public sources like search engines, PGP key servers and SHODAN computer database.</a:t>
            </a:r>
          </a:p>
          <a:p>
            <a:endParaRPr lang="en-US" dirty="0"/>
          </a:p>
          <a:p>
            <a:pPr marL="0" indent="0">
              <a:buNone/>
            </a:pPr>
            <a:r>
              <a:rPr lang="en-US" sz="4000" dirty="0">
                <a:solidFill>
                  <a:srgbClr val="FFC000"/>
                </a:solidFill>
              </a:rPr>
              <a:t>Hands-On Time!</a:t>
            </a:r>
          </a:p>
        </p:txBody>
      </p:sp>
    </p:spTree>
    <p:extLst>
      <p:ext uri="{BB962C8B-B14F-4D97-AF65-F5344CB8AC3E}">
        <p14:creationId xmlns:p14="http://schemas.microsoft.com/office/powerpoint/2010/main" val="2909295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EBFC-999A-4728-A9AA-FF6AB517AC00}"/>
              </a:ext>
            </a:extLst>
          </p:cNvPr>
          <p:cNvSpPr>
            <a:spLocks noGrp="1"/>
          </p:cNvSpPr>
          <p:nvPr>
            <p:ph type="title"/>
          </p:nvPr>
        </p:nvSpPr>
        <p:spPr/>
        <p:txBody>
          <a:bodyPr/>
          <a:lstStyle/>
          <a:p>
            <a:r>
              <a:rPr lang="en-US" dirty="0"/>
              <a:t>Google dorks</a:t>
            </a:r>
          </a:p>
        </p:txBody>
      </p:sp>
      <p:sp>
        <p:nvSpPr>
          <p:cNvPr id="3" name="Content Placeholder 2">
            <a:extLst>
              <a:ext uri="{FF2B5EF4-FFF2-40B4-BE49-F238E27FC236}">
                <a16:creationId xmlns:a16="http://schemas.microsoft.com/office/drawing/2014/main" id="{5BD37398-67BD-48A5-BBD9-E5FAFD6BF9F1}"/>
              </a:ext>
            </a:extLst>
          </p:cNvPr>
          <p:cNvSpPr>
            <a:spLocks noGrp="1"/>
          </p:cNvSpPr>
          <p:nvPr>
            <p:ph idx="1"/>
          </p:nvPr>
        </p:nvSpPr>
        <p:spPr/>
        <p:txBody>
          <a:bodyPr/>
          <a:lstStyle/>
          <a:p>
            <a:r>
              <a:rPr lang="en-US" dirty="0"/>
              <a:t>Google hacking, also named Google </a:t>
            </a:r>
            <a:r>
              <a:rPr lang="en-US" dirty="0" err="1"/>
              <a:t>dorking</a:t>
            </a:r>
            <a:r>
              <a:rPr lang="en-US" dirty="0"/>
              <a:t>, is a hacker technique that uses Google Search and other Google applications to find security holes in the configuration and computer code that websites use.</a:t>
            </a:r>
          </a:p>
          <a:p>
            <a:pPr marL="0" indent="0">
              <a:buNone/>
            </a:pPr>
            <a:endParaRPr lang="en-US" dirty="0"/>
          </a:p>
          <a:p>
            <a:pPr marL="0" indent="0">
              <a:buNone/>
            </a:pPr>
            <a:r>
              <a:rPr lang="en-US" sz="4000" dirty="0">
                <a:solidFill>
                  <a:srgbClr val="FFC000"/>
                </a:solidFill>
              </a:rPr>
              <a:t>Hands-On Time!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40887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EBFC-999A-4728-A9AA-FF6AB517AC00}"/>
              </a:ext>
            </a:extLst>
          </p:cNvPr>
          <p:cNvSpPr>
            <a:spLocks noGrp="1"/>
          </p:cNvSpPr>
          <p:nvPr>
            <p:ph type="title"/>
          </p:nvPr>
        </p:nvSpPr>
        <p:spPr/>
        <p:txBody>
          <a:bodyPr/>
          <a:lstStyle/>
          <a:p>
            <a:r>
              <a:rPr lang="en-US" dirty="0" err="1"/>
              <a:t>GreyHatwarfare</a:t>
            </a:r>
            <a:endParaRPr lang="en-US" dirty="0"/>
          </a:p>
        </p:txBody>
      </p:sp>
      <p:sp>
        <p:nvSpPr>
          <p:cNvPr id="3" name="Content Placeholder 2">
            <a:extLst>
              <a:ext uri="{FF2B5EF4-FFF2-40B4-BE49-F238E27FC236}">
                <a16:creationId xmlns:a16="http://schemas.microsoft.com/office/drawing/2014/main" id="{5BD37398-67BD-48A5-BBD9-E5FAFD6BF9F1}"/>
              </a:ext>
            </a:extLst>
          </p:cNvPr>
          <p:cNvSpPr>
            <a:spLocks noGrp="1"/>
          </p:cNvSpPr>
          <p:nvPr>
            <p:ph idx="1"/>
          </p:nvPr>
        </p:nvSpPr>
        <p:spPr/>
        <p:txBody>
          <a:bodyPr/>
          <a:lstStyle/>
          <a:p>
            <a:r>
              <a:rPr lang="en-US" dirty="0"/>
              <a:t>Web Application built to discover open S3 buckets.</a:t>
            </a:r>
          </a:p>
          <a:p>
            <a:r>
              <a:rPr lang="en-US" dirty="0"/>
              <a:t>S3 buckets are a file system that belongs to AWS.</a:t>
            </a:r>
          </a:p>
          <a:p>
            <a:pPr marL="0" indent="0">
              <a:buNone/>
            </a:pPr>
            <a:endParaRPr lang="en-US" dirty="0"/>
          </a:p>
          <a:p>
            <a:pPr marL="0" indent="0">
              <a:buNone/>
            </a:pPr>
            <a:r>
              <a:rPr lang="en-US" sz="4000" dirty="0">
                <a:solidFill>
                  <a:srgbClr val="FFC000"/>
                </a:solidFill>
              </a:rPr>
              <a:t>Hands-On Time!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7227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A4B1-FE4F-4B92-B40F-B74A05DD6791}"/>
              </a:ext>
            </a:extLst>
          </p:cNvPr>
          <p:cNvSpPr>
            <a:spLocks noGrp="1"/>
          </p:cNvSpPr>
          <p:nvPr>
            <p:ph type="title"/>
          </p:nvPr>
        </p:nvSpPr>
        <p:spPr/>
        <p:txBody>
          <a:bodyPr/>
          <a:lstStyle/>
          <a:p>
            <a:r>
              <a:rPr lang="en-US" dirty="0"/>
              <a:t>Shoutouts</a:t>
            </a:r>
          </a:p>
        </p:txBody>
      </p:sp>
      <p:sp>
        <p:nvSpPr>
          <p:cNvPr id="3" name="Content Placeholder 2">
            <a:extLst>
              <a:ext uri="{FF2B5EF4-FFF2-40B4-BE49-F238E27FC236}">
                <a16:creationId xmlns:a16="http://schemas.microsoft.com/office/drawing/2014/main" id="{4EDCEE0B-42A2-4BB1-978B-9364D3577EF6}"/>
              </a:ext>
            </a:extLst>
          </p:cNvPr>
          <p:cNvSpPr>
            <a:spLocks noGrp="1"/>
          </p:cNvSpPr>
          <p:nvPr>
            <p:ph idx="1"/>
          </p:nvPr>
        </p:nvSpPr>
        <p:spPr/>
        <p:txBody>
          <a:bodyPr/>
          <a:lstStyle/>
          <a:p>
            <a:r>
              <a:rPr lang="en-US" dirty="0" err="1"/>
              <a:t>CityU</a:t>
            </a:r>
            <a:r>
              <a:rPr lang="en-US" dirty="0"/>
              <a:t> of Seattle</a:t>
            </a:r>
          </a:p>
          <a:p>
            <a:r>
              <a:rPr lang="en-US" dirty="0"/>
              <a:t>Kim Nguyen</a:t>
            </a:r>
          </a:p>
          <a:p>
            <a:r>
              <a:rPr lang="en-US" dirty="0"/>
              <a:t>Instructor </a:t>
            </a:r>
          </a:p>
          <a:p>
            <a:r>
              <a:rPr lang="en-US" dirty="0"/>
              <a:t>You!</a:t>
            </a:r>
          </a:p>
        </p:txBody>
      </p:sp>
    </p:spTree>
    <p:extLst>
      <p:ext uri="{BB962C8B-B14F-4D97-AF65-F5344CB8AC3E}">
        <p14:creationId xmlns:p14="http://schemas.microsoft.com/office/powerpoint/2010/main" val="1086589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3338-DB4B-4045-B2D5-C1E1E28C9EA9}"/>
              </a:ext>
            </a:extLst>
          </p:cNvPr>
          <p:cNvSpPr>
            <a:spLocks noGrp="1"/>
          </p:cNvSpPr>
          <p:nvPr>
            <p:ph type="title"/>
          </p:nvPr>
        </p:nvSpPr>
        <p:spPr/>
        <p:txBody>
          <a:bodyPr/>
          <a:lstStyle/>
          <a:p>
            <a:r>
              <a:rPr lang="en-US" dirty="0"/>
              <a:t>Scanning and enumeration</a:t>
            </a:r>
          </a:p>
        </p:txBody>
      </p:sp>
      <p:sp>
        <p:nvSpPr>
          <p:cNvPr id="3" name="Content Placeholder 2">
            <a:extLst>
              <a:ext uri="{FF2B5EF4-FFF2-40B4-BE49-F238E27FC236}">
                <a16:creationId xmlns:a16="http://schemas.microsoft.com/office/drawing/2014/main" id="{CC368BEC-90CC-40E8-BEE0-B72EBA6EC7CC}"/>
              </a:ext>
            </a:extLst>
          </p:cNvPr>
          <p:cNvSpPr>
            <a:spLocks noGrp="1"/>
          </p:cNvSpPr>
          <p:nvPr>
            <p:ph idx="1"/>
          </p:nvPr>
        </p:nvSpPr>
        <p:spPr/>
        <p:txBody>
          <a:bodyPr/>
          <a:lstStyle/>
          <a:p>
            <a:r>
              <a:rPr lang="en-US" dirty="0"/>
              <a:t>Scanning provides details of the targets during your engagement.</a:t>
            </a:r>
          </a:p>
          <a:p>
            <a:r>
              <a:rPr lang="en-US" dirty="0"/>
              <a:t>Enumeration entails gathering information about targets such as ports, services, versions, etc.</a:t>
            </a:r>
          </a:p>
          <a:p>
            <a:r>
              <a:rPr lang="en-US" dirty="0"/>
              <a:t>Enumeration is one of the most important aspects of penetration testing!</a:t>
            </a:r>
          </a:p>
          <a:p>
            <a:r>
              <a:rPr lang="en-US" dirty="0">
                <a:solidFill>
                  <a:srgbClr val="FF0000"/>
                </a:solidFill>
              </a:rPr>
              <a:t>We will be focusing on system scanning for right now!</a:t>
            </a:r>
          </a:p>
        </p:txBody>
      </p:sp>
    </p:spTree>
    <p:extLst>
      <p:ext uri="{BB962C8B-B14F-4D97-AF65-F5344CB8AC3E}">
        <p14:creationId xmlns:p14="http://schemas.microsoft.com/office/powerpoint/2010/main" val="931085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1A9F8-2717-4D80-BAE5-DD0E480ECDF9}"/>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Scanning tools</a:t>
            </a:r>
          </a:p>
        </p:txBody>
      </p:sp>
      <p:sp>
        <p:nvSpPr>
          <p:cNvPr id="3" name="Content Placeholder 2">
            <a:extLst>
              <a:ext uri="{FF2B5EF4-FFF2-40B4-BE49-F238E27FC236}">
                <a16:creationId xmlns:a16="http://schemas.microsoft.com/office/drawing/2014/main" id="{80C8449F-F292-4120-B7DE-6BD7E68CBDB4}"/>
              </a:ext>
            </a:extLst>
          </p:cNvPr>
          <p:cNvSpPr>
            <a:spLocks noGrp="1"/>
          </p:cNvSpPr>
          <p:nvPr>
            <p:ph idx="1"/>
          </p:nvPr>
        </p:nvSpPr>
        <p:spPr>
          <a:xfrm>
            <a:off x="1577446" y="2413001"/>
            <a:ext cx="9048218" cy="3033180"/>
          </a:xfrm>
        </p:spPr>
        <p:txBody>
          <a:bodyPr anchor="ctr">
            <a:normAutofit/>
          </a:bodyPr>
          <a:lstStyle/>
          <a:p>
            <a:r>
              <a:rPr lang="en-US" sz="4000" dirty="0">
                <a:solidFill>
                  <a:srgbClr val="FFFFFF"/>
                </a:solidFill>
              </a:rPr>
              <a:t>NMAP</a:t>
            </a:r>
          </a:p>
          <a:p>
            <a:r>
              <a:rPr lang="en-US" sz="4000" dirty="0">
                <a:solidFill>
                  <a:srgbClr val="FFFFFF"/>
                </a:solidFill>
              </a:rPr>
              <a:t>Sparta</a:t>
            </a:r>
          </a:p>
        </p:txBody>
      </p:sp>
    </p:spTree>
    <p:extLst>
      <p:ext uri="{BB962C8B-B14F-4D97-AF65-F5344CB8AC3E}">
        <p14:creationId xmlns:p14="http://schemas.microsoft.com/office/powerpoint/2010/main" val="2363697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F7EFA77-FEB5-453C-B318-7A894EF5FD2D}"/>
              </a:ext>
            </a:extLst>
          </p:cNvPr>
          <p:cNvSpPr>
            <a:spLocks noGrp="1"/>
          </p:cNvSpPr>
          <p:nvPr>
            <p:ph type="title"/>
          </p:nvPr>
        </p:nvSpPr>
        <p:spPr>
          <a:xfrm>
            <a:off x="1019015" y="1093787"/>
            <a:ext cx="3059969" cy="4697413"/>
          </a:xfrm>
        </p:spPr>
        <p:txBody>
          <a:bodyPr>
            <a:normAutofit/>
          </a:bodyPr>
          <a:lstStyle/>
          <a:p>
            <a:r>
              <a:rPr lang="en-US" dirty="0"/>
              <a:t>Nmap</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B3FA38-4049-42C8-9252-C78BAC0716EE}"/>
              </a:ext>
            </a:extLst>
          </p:cNvPr>
          <p:cNvSpPr>
            <a:spLocks noGrp="1"/>
          </p:cNvSpPr>
          <p:nvPr>
            <p:ph idx="1"/>
          </p:nvPr>
        </p:nvSpPr>
        <p:spPr>
          <a:xfrm>
            <a:off x="5215467" y="1093788"/>
            <a:ext cx="5831944" cy="4697413"/>
          </a:xfrm>
        </p:spPr>
        <p:txBody>
          <a:bodyPr>
            <a:normAutofit/>
          </a:bodyPr>
          <a:lstStyle/>
          <a:p>
            <a:r>
              <a:rPr lang="en-US" dirty="0"/>
              <a:t>Nmap is a free and open-source network scanner created by Gordon Lyon. Nmap is used to discover hosts and services on a computer network by sending packets and analyzing the responses. Nmap provides a number of features for probing computer networks, including host discovery and service and operating system detection</a:t>
            </a:r>
          </a:p>
        </p:txBody>
      </p:sp>
    </p:spTree>
    <p:extLst>
      <p:ext uri="{BB962C8B-B14F-4D97-AF65-F5344CB8AC3E}">
        <p14:creationId xmlns:p14="http://schemas.microsoft.com/office/powerpoint/2010/main" val="3916370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FA77-FEB5-453C-B318-7A894EF5FD2D}"/>
              </a:ext>
            </a:extLst>
          </p:cNvPr>
          <p:cNvSpPr>
            <a:spLocks noGrp="1"/>
          </p:cNvSpPr>
          <p:nvPr>
            <p:ph type="title"/>
          </p:nvPr>
        </p:nvSpPr>
        <p:spPr>
          <a:xfrm>
            <a:off x="1141413" y="618518"/>
            <a:ext cx="9905998" cy="1478570"/>
          </a:xfrm>
        </p:spPr>
        <p:txBody>
          <a:bodyPr>
            <a:normAutofit/>
          </a:bodyPr>
          <a:lstStyle/>
          <a:p>
            <a:pPr algn="ctr"/>
            <a:r>
              <a:rPr lang="en-US" dirty="0"/>
              <a:t>Nmap &amp; Sparta</a:t>
            </a:r>
            <a:endParaRPr lang="en-US"/>
          </a:p>
        </p:txBody>
      </p:sp>
      <p:sp>
        <p:nvSpPr>
          <p:cNvPr id="3" name="Content Placeholder 2">
            <a:extLst>
              <a:ext uri="{FF2B5EF4-FFF2-40B4-BE49-F238E27FC236}">
                <a16:creationId xmlns:a16="http://schemas.microsoft.com/office/drawing/2014/main" id="{49B3FA38-4049-42C8-9252-C78BAC0716EE}"/>
              </a:ext>
            </a:extLst>
          </p:cNvPr>
          <p:cNvSpPr>
            <a:spLocks noGrp="1"/>
          </p:cNvSpPr>
          <p:nvPr>
            <p:ph idx="1"/>
          </p:nvPr>
        </p:nvSpPr>
        <p:spPr>
          <a:xfrm>
            <a:off x="1141412" y="2249487"/>
            <a:ext cx="4844521" cy="3541714"/>
          </a:xfrm>
        </p:spPr>
        <p:txBody>
          <a:bodyPr anchor="ctr">
            <a:normAutofit/>
          </a:bodyPr>
          <a:lstStyle/>
          <a:p>
            <a:r>
              <a:rPr lang="en-US" dirty="0"/>
              <a:t>Scanning systems to find versions, services, ports, protocols, and more!</a:t>
            </a:r>
          </a:p>
          <a:p>
            <a:endParaRPr lang="en-US" dirty="0"/>
          </a:p>
          <a:p>
            <a:pPr marL="0" indent="0">
              <a:buNone/>
            </a:pPr>
            <a:r>
              <a:rPr lang="en-US" dirty="0">
                <a:solidFill>
                  <a:srgbClr val="FFC000"/>
                </a:solidFill>
              </a:rPr>
              <a:t>Hands-On Time!</a:t>
            </a:r>
          </a:p>
          <a:p>
            <a:pPr marL="0" indent="0">
              <a:buNone/>
            </a:pPr>
            <a:r>
              <a:rPr lang="en-US" i="1" dirty="0"/>
              <a:t>We will look at Sparta too!</a:t>
            </a:r>
          </a:p>
          <a:p>
            <a:pPr marL="0" indent="0">
              <a:buNone/>
            </a:pPr>
            <a:endParaRPr lang="en-US" dirty="0"/>
          </a:p>
          <a:p>
            <a:endParaRPr lang="en-US" dirty="0"/>
          </a:p>
          <a:p>
            <a:endParaRPr lang="en-US" dirty="0"/>
          </a:p>
        </p:txBody>
      </p:sp>
      <p:sp>
        <p:nvSpPr>
          <p:cNvPr id="71" name="Round Diagonal Corner Rectangle 8">
            <a:extLst>
              <a:ext uri="{FF2B5EF4-FFF2-40B4-BE49-F238E27FC236}">
                <a16:creationId xmlns:a16="http://schemas.microsoft.com/office/drawing/2014/main" id="{871F3BB7-5636-42B2-94D7-3DC5F7C7A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2334" y="2249487"/>
            <a:ext cx="4655075" cy="354171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C588E85-3BC7-4432-8B12-714A6AF70DC8}"/>
              </a:ext>
            </a:extLst>
          </p:cNvPr>
          <p:cNvPicPr>
            <a:picLocks noChangeAspect="1"/>
          </p:cNvPicPr>
          <p:nvPr/>
        </p:nvPicPr>
        <p:blipFill rotWithShape="1">
          <a:blip r:embed="rId3"/>
          <a:srcRect t="7945" r="-2" b="-2"/>
          <a:stretch/>
        </p:blipFill>
        <p:spPr>
          <a:xfrm>
            <a:off x="6706866" y="2571219"/>
            <a:ext cx="1928388" cy="2898249"/>
          </a:xfrm>
          <a:prstGeom prst="rect">
            <a:avLst/>
          </a:prstGeom>
        </p:spPr>
      </p:pic>
      <p:pic>
        <p:nvPicPr>
          <p:cNvPr id="6146" name="Picture 2" descr="Image result for NMAP">
            <a:extLst>
              <a:ext uri="{FF2B5EF4-FFF2-40B4-BE49-F238E27FC236}">
                <a16:creationId xmlns:a16="http://schemas.microsoft.com/office/drawing/2014/main" id="{51FAE725-FED7-45EB-8A4E-5FC88A6470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96" r="19368"/>
          <a:stretch/>
        </p:blipFill>
        <p:spPr bwMode="auto">
          <a:xfrm>
            <a:off x="8798982" y="2571219"/>
            <a:ext cx="1928388" cy="289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430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3332-4FFD-4CB5-8C36-C37D39834287}"/>
              </a:ext>
            </a:extLst>
          </p:cNvPr>
          <p:cNvSpPr>
            <a:spLocks noGrp="1"/>
          </p:cNvSpPr>
          <p:nvPr>
            <p:ph type="title"/>
          </p:nvPr>
        </p:nvSpPr>
        <p:spPr/>
        <p:txBody>
          <a:bodyPr/>
          <a:lstStyle/>
          <a:p>
            <a:r>
              <a:rPr lang="en-US" dirty="0"/>
              <a:t>Attacking services</a:t>
            </a:r>
          </a:p>
        </p:txBody>
      </p:sp>
      <p:sp>
        <p:nvSpPr>
          <p:cNvPr id="5" name="Content Placeholder 4">
            <a:extLst>
              <a:ext uri="{FF2B5EF4-FFF2-40B4-BE49-F238E27FC236}">
                <a16:creationId xmlns:a16="http://schemas.microsoft.com/office/drawing/2014/main" id="{31F3AC22-7749-4E7F-BBF2-F2D8FB038E09}"/>
              </a:ext>
            </a:extLst>
          </p:cNvPr>
          <p:cNvSpPr>
            <a:spLocks noGrp="1"/>
          </p:cNvSpPr>
          <p:nvPr>
            <p:ph idx="1"/>
          </p:nvPr>
        </p:nvSpPr>
        <p:spPr/>
        <p:txBody>
          <a:bodyPr/>
          <a:lstStyle/>
          <a:p>
            <a:r>
              <a:rPr lang="en-US" dirty="0"/>
              <a:t>Involves attacking services running on specific host.</a:t>
            </a:r>
          </a:p>
          <a:p>
            <a:r>
              <a:rPr lang="en-US" dirty="0"/>
              <a:t>Services run on various ports that may are may not be accessible to the outside world. </a:t>
            </a:r>
          </a:p>
          <a:p>
            <a:r>
              <a:rPr lang="en-US" dirty="0"/>
              <a:t>FTP typically runs on port 21</a:t>
            </a:r>
          </a:p>
          <a:p>
            <a:r>
              <a:rPr lang="en-US" dirty="0"/>
              <a:t>SSH typically runs on port 22</a:t>
            </a:r>
          </a:p>
          <a:p>
            <a:r>
              <a:rPr lang="en-US" dirty="0"/>
              <a:t>These are default system ports.</a:t>
            </a:r>
          </a:p>
          <a:p>
            <a:endParaRPr lang="en-US" dirty="0"/>
          </a:p>
        </p:txBody>
      </p:sp>
    </p:spTree>
    <p:extLst>
      <p:ext uri="{BB962C8B-B14F-4D97-AF65-F5344CB8AC3E}">
        <p14:creationId xmlns:p14="http://schemas.microsoft.com/office/powerpoint/2010/main" val="1724498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7D52-A608-4143-AA69-B50D306D0DBE}"/>
              </a:ext>
            </a:extLst>
          </p:cNvPr>
          <p:cNvSpPr>
            <a:spLocks noGrp="1"/>
          </p:cNvSpPr>
          <p:nvPr>
            <p:ph type="title"/>
          </p:nvPr>
        </p:nvSpPr>
        <p:spPr/>
        <p:txBody>
          <a:bodyPr/>
          <a:lstStyle/>
          <a:p>
            <a:r>
              <a:rPr lang="en-US" dirty="0"/>
              <a:t>Attacking </a:t>
            </a:r>
            <a:r>
              <a:rPr lang="en-US" dirty="0" err="1"/>
              <a:t>FTp</a:t>
            </a:r>
            <a:endParaRPr lang="en-US" dirty="0"/>
          </a:p>
        </p:txBody>
      </p:sp>
      <p:sp>
        <p:nvSpPr>
          <p:cNvPr id="3" name="Content Placeholder 2">
            <a:extLst>
              <a:ext uri="{FF2B5EF4-FFF2-40B4-BE49-F238E27FC236}">
                <a16:creationId xmlns:a16="http://schemas.microsoft.com/office/drawing/2014/main" id="{976D6CFA-4611-4DD3-94D3-283E2A9D9E5C}"/>
              </a:ext>
            </a:extLst>
          </p:cNvPr>
          <p:cNvSpPr>
            <a:spLocks noGrp="1"/>
          </p:cNvSpPr>
          <p:nvPr>
            <p:ph idx="1"/>
          </p:nvPr>
        </p:nvSpPr>
        <p:spPr/>
        <p:txBody>
          <a:bodyPr/>
          <a:lstStyle/>
          <a:p>
            <a:r>
              <a:rPr lang="en-US" dirty="0"/>
              <a:t>File Transfer Protocol is a file transfer protocol that runs on port 21. </a:t>
            </a:r>
          </a:p>
          <a:p>
            <a:r>
              <a:rPr lang="en-US" dirty="0"/>
              <a:t>Based on previous scan, port 21 is open. </a:t>
            </a:r>
          </a:p>
          <a:p>
            <a:r>
              <a:rPr lang="en-US" dirty="0"/>
              <a:t>Let’s attack is an see what we can find.</a:t>
            </a:r>
          </a:p>
        </p:txBody>
      </p:sp>
    </p:spTree>
    <p:extLst>
      <p:ext uri="{BB962C8B-B14F-4D97-AF65-F5344CB8AC3E}">
        <p14:creationId xmlns:p14="http://schemas.microsoft.com/office/powerpoint/2010/main" val="2561521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1705-E55E-44EE-AFA0-B7D184751F70}"/>
              </a:ext>
            </a:extLst>
          </p:cNvPr>
          <p:cNvSpPr>
            <a:spLocks noGrp="1"/>
          </p:cNvSpPr>
          <p:nvPr>
            <p:ph type="title"/>
          </p:nvPr>
        </p:nvSpPr>
        <p:spPr/>
        <p:txBody>
          <a:bodyPr/>
          <a:lstStyle/>
          <a:p>
            <a:r>
              <a:rPr lang="en-US" dirty="0"/>
              <a:t>Targeting FTP</a:t>
            </a:r>
          </a:p>
        </p:txBody>
      </p:sp>
      <p:sp>
        <p:nvSpPr>
          <p:cNvPr id="3" name="Content Placeholder 2">
            <a:extLst>
              <a:ext uri="{FF2B5EF4-FFF2-40B4-BE49-F238E27FC236}">
                <a16:creationId xmlns:a16="http://schemas.microsoft.com/office/drawing/2014/main" id="{D8667A24-2ED1-4ABC-901A-0B27C97AE805}"/>
              </a:ext>
            </a:extLst>
          </p:cNvPr>
          <p:cNvSpPr>
            <a:spLocks noGrp="1"/>
          </p:cNvSpPr>
          <p:nvPr>
            <p:ph idx="1"/>
          </p:nvPr>
        </p:nvSpPr>
        <p:spPr/>
        <p:txBody>
          <a:bodyPr/>
          <a:lstStyle/>
          <a:p>
            <a:r>
              <a:rPr lang="en-US" dirty="0"/>
              <a:t>Is anonymous FTP open?</a:t>
            </a:r>
          </a:p>
          <a:p>
            <a:r>
              <a:rPr lang="en-US" dirty="0"/>
              <a:t>Is it running  on a common port?</a:t>
            </a:r>
          </a:p>
          <a:p>
            <a:r>
              <a:rPr lang="en-US" dirty="0"/>
              <a:t>What FTP service is running?</a:t>
            </a:r>
          </a:p>
          <a:p>
            <a:pPr lvl="1"/>
            <a:r>
              <a:rPr lang="en-US" dirty="0"/>
              <a:t>What is the version of the service?</a:t>
            </a:r>
          </a:p>
          <a:p>
            <a:pPr lvl="1"/>
            <a:r>
              <a:rPr lang="en-US" dirty="0"/>
              <a:t>Is there an exploit for this version?</a:t>
            </a:r>
          </a:p>
          <a:p>
            <a:pPr lvl="1"/>
            <a:r>
              <a:rPr lang="en-US" dirty="0"/>
              <a:t>Are there tools that help automate this? (?Metasploit?)</a:t>
            </a:r>
          </a:p>
        </p:txBody>
      </p:sp>
    </p:spTree>
    <p:extLst>
      <p:ext uri="{BB962C8B-B14F-4D97-AF65-F5344CB8AC3E}">
        <p14:creationId xmlns:p14="http://schemas.microsoft.com/office/powerpoint/2010/main" val="504213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F741-C421-4A5D-9F51-DB4365B74706}"/>
              </a:ext>
            </a:extLst>
          </p:cNvPr>
          <p:cNvSpPr>
            <a:spLocks noGrp="1"/>
          </p:cNvSpPr>
          <p:nvPr>
            <p:ph type="title"/>
          </p:nvPr>
        </p:nvSpPr>
        <p:spPr>
          <a:xfrm>
            <a:off x="1141413" y="618518"/>
            <a:ext cx="9905998" cy="1478570"/>
          </a:xfrm>
        </p:spPr>
        <p:txBody>
          <a:bodyPr>
            <a:normAutofit/>
          </a:bodyPr>
          <a:lstStyle/>
          <a:p>
            <a:pPr algn="ctr"/>
            <a:r>
              <a:rPr lang="en-US" dirty="0" err="1"/>
              <a:t>metasploit</a:t>
            </a:r>
            <a:endParaRPr lang="en-US" dirty="0"/>
          </a:p>
        </p:txBody>
      </p:sp>
      <p:pic>
        <p:nvPicPr>
          <p:cNvPr id="3074" name="Picture 2" descr="Metasploit 5.0.37 releases: penetration testing platform – Cyber ...">
            <a:extLst>
              <a:ext uri="{FF2B5EF4-FFF2-40B4-BE49-F238E27FC236}">
                <a16:creationId xmlns:a16="http://schemas.microsoft.com/office/drawing/2014/main" id="{2A314FB1-8FA8-4865-9BE6-93E4C47527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107" b="-1"/>
          <a:stretch/>
        </p:blipFill>
        <p:spPr bwMode="auto">
          <a:xfrm>
            <a:off x="1141412" y="2497720"/>
            <a:ext cx="4662140"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8DDC0A-4BBE-4B25-9AE5-C6ED25D1EB8A}"/>
              </a:ext>
            </a:extLst>
          </p:cNvPr>
          <p:cNvSpPr>
            <a:spLocks noGrp="1"/>
          </p:cNvSpPr>
          <p:nvPr>
            <p:ph idx="1"/>
          </p:nvPr>
        </p:nvSpPr>
        <p:spPr>
          <a:xfrm>
            <a:off x="6204479" y="2249487"/>
            <a:ext cx="4844521" cy="3541714"/>
          </a:xfrm>
        </p:spPr>
        <p:txBody>
          <a:bodyPr anchor="ctr">
            <a:normAutofit/>
          </a:bodyPr>
          <a:lstStyle/>
          <a:p>
            <a:r>
              <a:rPr lang="en-US" dirty="0"/>
              <a:t>Metasploit is a very popular tool used by penetration testers and security engineers.</a:t>
            </a:r>
          </a:p>
          <a:p>
            <a:r>
              <a:rPr lang="en-US" dirty="0"/>
              <a:t>It helps automate attacks and  has a large library of exploits that can be used to exploit targets.</a:t>
            </a:r>
          </a:p>
          <a:p>
            <a:endParaRPr lang="en-US" dirty="0"/>
          </a:p>
        </p:txBody>
      </p:sp>
    </p:spTree>
    <p:extLst>
      <p:ext uri="{BB962C8B-B14F-4D97-AF65-F5344CB8AC3E}">
        <p14:creationId xmlns:p14="http://schemas.microsoft.com/office/powerpoint/2010/main" val="1263328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C5ABA-2997-441E-8AB5-ED662BA58762}"/>
              </a:ext>
            </a:extLst>
          </p:cNvPr>
          <p:cNvSpPr>
            <a:spLocks noGrp="1"/>
          </p:cNvSpPr>
          <p:nvPr>
            <p:ph type="title"/>
          </p:nvPr>
        </p:nvSpPr>
        <p:spPr/>
        <p:txBody>
          <a:bodyPr/>
          <a:lstStyle/>
          <a:p>
            <a:pPr algn="ctr"/>
            <a:r>
              <a:rPr lang="en-US" dirty="0"/>
              <a:t>Attacking FTP</a:t>
            </a:r>
          </a:p>
        </p:txBody>
      </p:sp>
      <p:sp>
        <p:nvSpPr>
          <p:cNvPr id="3" name="Content Placeholder 2">
            <a:extLst>
              <a:ext uri="{FF2B5EF4-FFF2-40B4-BE49-F238E27FC236}">
                <a16:creationId xmlns:a16="http://schemas.microsoft.com/office/drawing/2014/main" id="{76D678F5-0D24-4361-A576-0D1987F0BC1A}"/>
              </a:ext>
            </a:extLst>
          </p:cNvPr>
          <p:cNvSpPr>
            <a:spLocks noGrp="1"/>
          </p:cNvSpPr>
          <p:nvPr>
            <p:ph idx="1"/>
          </p:nvPr>
        </p:nvSpPr>
        <p:spPr/>
        <p:txBody>
          <a:bodyPr/>
          <a:lstStyle/>
          <a:p>
            <a:pPr marL="0" indent="0" algn="ctr">
              <a:buNone/>
            </a:pPr>
            <a:r>
              <a:rPr lang="en-US" sz="4400" dirty="0">
                <a:solidFill>
                  <a:srgbClr val="FFC000"/>
                </a:solidFill>
              </a:rPr>
              <a:t>Hands-On Time!</a:t>
            </a:r>
          </a:p>
          <a:p>
            <a:endParaRPr lang="en-US" dirty="0"/>
          </a:p>
        </p:txBody>
      </p:sp>
    </p:spTree>
    <p:extLst>
      <p:ext uri="{BB962C8B-B14F-4D97-AF65-F5344CB8AC3E}">
        <p14:creationId xmlns:p14="http://schemas.microsoft.com/office/powerpoint/2010/main" val="2809887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8">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8"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9"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52890BCF-2226-478F-8BF3-603DE5E4C946}"/>
              </a:ext>
            </a:extLst>
          </p:cNvPr>
          <p:cNvSpPr>
            <a:spLocks noGrp="1"/>
          </p:cNvSpPr>
          <p:nvPr>
            <p:ph type="title"/>
          </p:nvPr>
        </p:nvSpPr>
        <p:spPr>
          <a:xfrm>
            <a:off x="853330" y="1254035"/>
            <a:ext cx="2926190" cy="4002222"/>
          </a:xfrm>
        </p:spPr>
        <p:txBody>
          <a:bodyPr>
            <a:normAutofit/>
          </a:bodyPr>
          <a:lstStyle/>
          <a:p>
            <a:r>
              <a:rPr lang="en-US">
                <a:solidFill>
                  <a:srgbClr val="FFFFFF"/>
                </a:solidFill>
              </a:rPr>
              <a:t>Attacking low hanging fruit</a:t>
            </a:r>
          </a:p>
        </p:txBody>
      </p:sp>
      <p:sp useBgFill="1">
        <p:nvSpPr>
          <p:cNvPr id="80" name="Round Diagonal Corner Rectangle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43">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45"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6"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7"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graphicFrame>
        <p:nvGraphicFramePr>
          <p:cNvPr id="82" name="Content Placeholder 2">
            <a:extLst>
              <a:ext uri="{FF2B5EF4-FFF2-40B4-BE49-F238E27FC236}">
                <a16:creationId xmlns:a16="http://schemas.microsoft.com/office/drawing/2014/main" id="{91CC0488-0FB0-4A1E-9AA1-2AF66F97B300}"/>
              </a:ext>
            </a:extLst>
          </p:cNvPr>
          <p:cNvGraphicFramePr>
            <a:graphicFrameLocks noGrp="1"/>
          </p:cNvGraphicFramePr>
          <p:nvPr>
            <p:ph idx="1"/>
            <p:extLst>
              <p:ext uri="{D42A27DB-BD31-4B8C-83A1-F6EECF244321}">
                <p14:modId xmlns:p14="http://schemas.microsoft.com/office/powerpoint/2010/main" val="3994225111"/>
              </p:ext>
            </p:extLst>
          </p:nvPr>
        </p:nvGraphicFramePr>
        <p:xfrm>
          <a:off x="4423954" y="1254035"/>
          <a:ext cx="6296297" cy="4002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6706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96C1-BC35-43EE-A2CB-4C860DB35868}"/>
              </a:ext>
            </a:extLst>
          </p:cNvPr>
          <p:cNvSpPr>
            <a:spLocks noGrp="1"/>
          </p:cNvSpPr>
          <p:nvPr>
            <p:ph type="title"/>
          </p:nvPr>
        </p:nvSpPr>
        <p:spPr>
          <a:xfrm>
            <a:off x="8036041" y="618518"/>
            <a:ext cx="3281003" cy="1478570"/>
          </a:xfrm>
        </p:spPr>
        <p:txBody>
          <a:bodyPr anchor="b">
            <a:normAutofit/>
          </a:bodyPr>
          <a:lstStyle/>
          <a:p>
            <a:r>
              <a:rPr lang="en-US" sz="2800"/>
              <a:t>Special THanks</a:t>
            </a:r>
          </a:p>
        </p:txBody>
      </p:sp>
      <p:sp>
        <p:nvSpPr>
          <p:cNvPr id="73"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ity University of Seattle - Home | Facebook">
            <a:extLst>
              <a:ext uri="{FF2B5EF4-FFF2-40B4-BE49-F238E27FC236}">
                <a16:creationId xmlns:a16="http://schemas.microsoft.com/office/drawing/2014/main" id="{2C37ED8F-021B-48FB-8D75-1EB216B9DF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6530" y="1137621"/>
            <a:ext cx="4577297" cy="4577297"/>
          </a:xfrm>
          <a:prstGeom prst="rect">
            <a:avLst/>
          </a:pr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CD4D8A3F-F2E6-422B-834B-FC4AA5346927}"/>
              </a:ext>
            </a:extLst>
          </p:cNvPr>
          <p:cNvSpPr>
            <a:spLocks noGrp="1"/>
          </p:cNvSpPr>
          <p:nvPr>
            <p:ph idx="1"/>
          </p:nvPr>
        </p:nvSpPr>
        <p:spPr>
          <a:xfrm>
            <a:off x="8036041" y="2249487"/>
            <a:ext cx="3281004" cy="3541714"/>
          </a:xfrm>
        </p:spPr>
        <p:txBody>
          <a:bodyPr>
            <a:normAutofit/>
          </a:bodyPr>
          <a:lstStyle/>
          <a:p>
            <a:r>
              <a:rPr lang="en-US" sz="1800" dirty="0"/>
              <a:t>City University of Seattle</a:t>
            </a:r>
          </a:p>
          <a:p>
            <a:r>
              <a:rPr lang="en-US" sz="1800" dirty="0"/>
              <a:t>Multiple Programs</a:t>
            </a:r>
          </a:p>
          <a:p>
            <a:pPr lvl="1"/>
            <a:r>
              <a:rPr lang="en-US" sz="1400" dirty="0"/>
              <a:t>Computer Science</a:t>
            </a:r>
          </a:p>
          <a:p>
            <a:pPr lvl="1"/>
            <a:r>
              <a:rPr lang="en-US" sz="1400" dirty="0"/>
              <a:t>Cybersecurity </a:t>
            </a:r>
          </a:p>
          <a:p>
            <a:r>
              <a:rPr lang="en-US" sz="1800" dirty="0"/>
              <a:t>Offers programs at Undergrad and Graduate Level in CS and IT</a:t>
            </a:r>
          </a:p>
        </p:txBody>
      </p:sp>
    </p:spTree>
    <p:extLst>
      <p:ext uri="{BB962C8B-B14F-4D97-AF65-F5344CB8AC3E}">
        <p14:creationId xmlns:p14="http://schemas.microsoft.com/office/powerpoint/2010/main" val="2983525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8">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3"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4"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5"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29"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0"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40"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2" name="Rectangle 41">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6"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7"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6"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7"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8"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62"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3"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9"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73"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A0CB5447-FF34-4511-8CFC-C03925D7C734}"/>
              </a:ext>
            </a:extLst>
          </p:cNvPr>
          <p:cNvSpPr>
            <a:spLocks noGrp="1"/>
          </p:cNvSpPr>
          <p:nvPr>
            <p:ph type="title"/>
          </p:nvPr>
        </p:nvSpPr>
        <p:spPr>
          <a:xfrm>
            <a:off x="853330" y="1134683"/>
            <a:ext cx="2743310" cy="4255024"/>
          </a:xfrm>
        </p:spPr>
        <p:txBody>
          <a:bodyPr>
            <a:normAutofit/>
          </a:bodyPr>
          <a:lstStyle/>
          <a:p>
            <a:r>
              <a:rPr lang="en-US">
                <a:solidFill>
                  <a:srgbClr val="FFFFFF"/>
                </a:solidFill>
              </a:rPr>
              <a:t>Attacking Low hanging fruit</a:t>
            </a:r>
          </a:p>
        </p:txBody>
      </p:sp>
      <p:graphicFrame>
        <p:nvGraphicFramePr>
          <p:cNvPr id="41" name="Content Placeholder 2">
            <a:extLst>
              <a:ext uri="{FF2B5EF4-FFF2-40B4-BE49-F238E27FC236}">
                <a16:creationId xmlns:a16="http://schemas.microsoft.com/office/drawing/2014/main" id="{1289221C-220A-4D47-A900-B7235B94EA33}"/>
              </a:ext>
            </a:extLst>
          </p:cNvPr>
          <p:cNvGraphicFramePr>
            <a:graphicFrameLocks noGrp="1"/>
          </p:cNvGraphicFramePr>
          <p:nvPr>
            <p:ph idx="1"/>
            <p:extLst>
              <p:ext uri="{D42A27DB-BD31-4B8C-83A1-F6EECF244321}">
                <p14:modId xmlns:p14="http://schemas.microsoft.com/office/powerpoint/2010/main" val="1047946691"/>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3437773"/>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7AF64-4075-40F9-A2EE-A109B658117E}"/>
              </a:ext>
            </a:extLst>
          </p:cNvPr>
          <p:cNvSpPr>
            <a:spLocks noGrp="1"/>
          </p:cNvSpPr>
          <p:nvPr>
            <p:ph type="title"/>
          </p:nvPr>
        </p:nvSpPr>
        <p:spPr/>
        <p:txBody>
          <a:bodyPr/>
          <a:lstStyle/>
          <a:p>
            <a:r>
              <a:rPr lang="en-US"/>
              <a:t>ATTACKING SAMBa</a:t>
            </a:r>
            <a:endParaRPr lang="en-US" dirty="0"/>
          </a:p>
        </p:txBody>
      </p:sp>
      <p:sp>
        <p:nvSpPr>
          <p:cNvPr id="3" name="Content Placeholder 2">
            <a:extLst>
              <a:ext uri="{FF2B5EF4-FFF2-40B4-BE49-F238E27FC236}">
                <a16:creationId xmlns:a16="http://schemas.microsoft.com/office/drawing/2014/main" id="{591C44A0-0974-4493-AA8A-1691752B0A36}"/>
              </a:ext>
            </a:extLst>
          </p:cNvPr>
          <p:cNvSpPr>
            <a:spLocks noGrp="1"/>
          </p:cNvSpPr>
          <p:nvPr>
            <p:ph idx="1"/>
          </p:nvPr>
        </p:nvSpPr>
        <p:spPr/>
        <p:txBody>
          <a:bodyPr/>
          <a:lstStyle/>
          <a:p>
            <a:r>
              <a:rPr lang="en-US" dirty="0"/>
              <a:t>Samba is a Linux variation of SMB that allows file and printer sharing .</a:t>
            </a:r>
          </a:p>
          <a:p>
            <a:r>
              <a:rPr lang="en-US" dirty="0"/>
              <a:t>Let’s inspect our target for SAMBA.</a:t>
            </a:r>
          </a:p>
          <a:p>
            <a:endParaRPr lang="en-US" dirty="0"/>
          </a:p>
        </p:txBody>
      </p:sp>
    </p:spTree>
    <p:extLst>
      <p:ext uri="{BB962C8B-B14F-4D97-AF65-F5344CB8AC3E}">
        <p14:creationId xmlns:p14="http://schemas.microsoft.com/office/powerpoint/2010/main" val="2223925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7AF64-4075-40F9-A2EE-A109B658117E}"/>
              </a:ext>
            </a:extLst>
          </p:cNvPr>
          <p:cNvSpPr>
            <a:spLocks noGrp="1"/>
          </p:cNvSpPr>
          <p:nvPr>
            <p:ph type="title"/>
          </p:nvPr>
        </p:nvSpPr>
        <p:spPr/>
        <p:txBody>
          <a:bodyPr/>
          <a:lstStyle/>
          <a:p>
            <a:pPr algn="ctr"/>
            <a:r>
              <a:rPr lang="en-US" dirty="0"/>
              <a:t>ATTACKING </a:t>
            </a:r>
            <a:r>
              <a:rPr lang="en-US" dirty="0" err="1"/>
              <a:t>SAMBa</a:t>
            </a:r>
            <a:endParaRPr lang="en-US" dirty="0"/>
          </a:p>
        </p:txBody>
      </p:sp>
      <p:sp>
        <p:nvSpPr>
          <p:cNvPr id="3" name="Content Placeholder 2">
            <a:extLst>
              <a:ext uri="{FF2B5EF4-FFF2-40B4-BE49-F238E27FC236}">
                <a16:creationId xmlns:a16="http://schemas.microsoft.com/office/drawing/2014/main" id="{591C44A0-0974-4493-AA8A-1691752B0A36}"/>
              </a:ext>
            </a:extLst>
          </p:cNvPr>
          <p:cNvSpPr>
            <a:spLocks noGrp="1"/>
          </p:cNvSpPr>
          <p:nvPr>
            <p:ph idx="1"/>
          </p:nvPr>
        </p:nvSpPr>
        <p:spPr/>
        <p:txBody>
          <a:bodyPr/>
          <a:lstStyle/>
          <a:p>
            <a:pPr marL="0" indent="0" algn="ctr">
              <a:buNone/>
            </a:pPr>
            <a:r>
              <a:rPr lang="en-US" sz="4400" dirty="0">
                <a:solidFill>
                  <a:srgbClr val="FFC000"/>
                </a:solidFill>
              </a:rPr>
              <a:t>Hands-On Time!</a:t>
            </a:r>
          </a:p>
          <a:p>
            <a:pPr marL="0" indent="0">
              <a:buNone/>
            </a:pPr>
            <a:endParaRPr lang="en-US" dirty="0"/>
          </a:p>
        </p:txBody>
      </p:sp>
    </p:spTree>
    <p:extLst>
      <p:ext uri="{BB962C8B-B14F-4D97-AF65-F5344CB8AC3E}">
        <p14:creationId xmlns:p14="http://schemas.microsoft.com/office/powerpoint/2010/main" val="3256000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F968-AE0E-44B8-BD66-941893D22DCE}"/>
              </a:ext>
            </a:extLst>
          </p:cNvPr>
          <p:cNvSpPr>
            <a:spLocks noGrp="1"/>
          </p:cNvSpPr>
          <p:nvPr>
            <p:ph type="title"/>
          </p:nvPr>
        </p:nvSpPr>
        <p:spPr/>
        <p:txBody>
          <a:bodyPr/>
          <a:lstStyle/>
          <a:p>
            <a:r>
              <a:rPr lang="en-US" dirty="0"/>
              <a:t>Web Application Pentesting</a:t>
            </a:r>
          </a:p>
        </p:txBody>
      </p:sp>
      <p:sp>
        <p:nvSpPr>
          <p:cNvPr id="3" name="Content Placeholder 2">
            <a:extLst>
              <a:ext uri="{FF2B5EF4-FFF2-40B4-BE49-F238E27FC236}">
                <a16:creationId xmlns:a16="http://schemas.microsoft.com/office/drawing/2014/main" id="{F6E4FC5E-C8BE-4A2B-9FAB-5A2C50EEB265}"/>
              </a:ext>
            </a:extLst>
          </p:cNvPr>
          <p:cNvSpPr>
            <a:spLocks noGrp="1"/>
          </p:cNvSpPr>
          <p:nvPr>
            <p:ph idx="1"/>
          </p:nvPr>
        </p:nvSpPr>
        <p:spPr/>
        <p:txBody>
          <a:bodyPr/>
          <a:lstStyle/>
          <a:p>
            <a:r>
              <a:rPr lang="en-US" dirty="0"/>
              <a:t>Important because everything is a web application now!</a:t>
            </a:r>
          </a:p>
          <a:p>
            <a:r>
              <a:rPr lang="en-US" dirty="0"/>
              <a:t>Bug Bounty programs make web pentesting a great way to learn more with less headache!</a:t>
            </a:r>
          </a:p>
          <a:p>
            <a:pPr lvl="1"/>
            <a:r>
              <a:rPr lang="en-US" dirty="0"/>
              <a:t>Bug Crowd</a:t>
            </a:r>
          </a:p>
          <a:p>
            <a:pPr lvl="1"/>
            <a:r>
              <a:rPr lang="en-US" dirty="0" err="1"/>
              <a:t>HackerOne</a:t>
            </a:r>
            <a:endParaRPr lang="en-US" dirty="0"/>
          </a:p>
        </p:txBody>
      </p:sp>
    </p:spTree>
    <p:extLst>
      <p:ext uri="{BB962C8B-B14F-4D97-AF65-F5344CB8AC3E}">
        <p14:creationId xmlns:p14="http://schemas.microsoft.com/office/powerpoint/2010/main" val="3763939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4BC4-EF1F-4527-BEC6-9FE6C5B23252}"/>
              </a:ext>
            </a:extLst>
          </p:cNvPr>
          <p:cNvSpPr>
            <a:spLocks noGrp="1"/>
          </p:cNvSpPr>
          <p:nvPr>
            <p:ph type="title"/>
          </p:nvPr>
        </p:nvSpPr>
        <p:spPr/>
        <p:txBody>
          <a:bodyPr/>
          <a:lstStyle/>
          <a:p>
            <a:r>
              <a:rPr lang="en-US" dirty="0"/>
              <a:t>OWASP top 10 Web Pentesting</a:t>
            </a:r>
          </a:p>
        </p:txBody>
      </p:sp>
      <p:sp>
        <p:nvSpPr>
          <p:cNvPr id="3" name="Content Placeholder 2">
            <a:extLst>
              <a:ext uri="{FF2B5EF4-FFF2-40B4-BE49-F238E27FC236}">
                <a16:creationId xmlns:a16="http://schemas.microsoft.com/office/drawing/2014/main" id="{E3591732-4F5B-4FB4-BA05-5580C1E69A57}"/>
              </a:ext>
            </a:extLst>
          </p:cNvPr>
          <p:cNvSpPr>
            <a:spLocks noGrp="1"/>
          </p:cNvSpPr>
          <p:nvPr>
            <p:ph idx="1"/>
          </p:nvPr>
        </p:nvSpPr>
        <p:spPr/>
        <p:txBody>
          <a:bodyPr>
            <a:normAutofit fontScale="85000" lnSpcReduction="20000"/>
          </a:bodyPr>
          <a:lstStyle/>
          <a:p>
            <a:r>
              <a:rPr lang="en-US" dirty="0"/>
              <a:t>Injection</a:t>
            </a:r>
          </a:p>
          <a:p>
            <a:r>
              <a:rPr lang="en-US" dirty="0"/>
              <a:t>Broken Authentication</a:t>
            </a:r>
          </a:p>
          <a:p>
            <a:r>
              <a:rPr lang="en-US" dirty="0"/>
              <a:t>Sensitive Data Exposure</a:t>
            </a:r>
          </a:p>
          <a:p>
            <a:r>
              <a:rPr lang="en-US" dirty="0"/>
              <a:t>XML External Entity</a:t>
            </a:r>
          </a:p>
          <a:p>
            <a:r>
              <a:rPr lang="en-US" dirty="0"/>
              <a:t>Broken Access Code</a:t>
            </a:r>
          </a:p>
          <a:p>
            <a:r>
              <a:rPr lang="en-US" dirty="0"/>
              <a:t>Security Misconfiguration </a:t>
            </a:r>
          </a:p>
          <a:p>
            <a:r>
              <a:rPr lang="en-US" dirty="0"/>
              <a:t>Cross Site Scripting</a:t>
            </a:r>
          </a:p>
          <a:p>
            <a:r>
              <a:rPr lang="en-US" dirty="0"/>
              <a:t>Insufficient Logging</a:t>
            </a:r>
          </a:p>
        </p:txBody>
      </p:sp>
    </p:spTree>
    <p:extLst>
      <p:ext uri="{BB962C8B-B14F-4D97-AF65-F5344CB8AC3E}">
        <p14:creationId xmlns:p14="http://schemas.microsoft.com/office/powerpoint/2010/main" val="1327120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06C4-BB41-4395-BFCF-880D82A5C308}"/>
              </a:ext>
            </a:extLst>
          </p:cNvPr>
          <p:cNvSpPr>
            <a:spLocks noGrp="1"/>
          </p:cNvSpPr>
          <p:nvPr>
            <p:ph type="title"/>
          </p:nvPr>
        </p:nvSpPr>
        <p:spPr/>
        <p:txBody>
          <a:bodyPr/>
          <a:lstStyle/>
          <a:p>
            <a:r>
              <a:rPr lang="en-US" dirty="0"/>
              <a:t>Scanning a webserver</a:t>
            </a:r>
          </a:p>
        </p:txBody>
      </p:sp>
      <p:sp>
        <p:nvSpPr>
          <p:cNvPr id="3" name="Content Placeholder 2">
            <a:extLst>
              <a:ext uri="{FF2B5EF4-FFF2-40B4-BE49-F238E27FC236}">
                <a16:creationId xmlns:a16="http://schemas.microsoft.com/office/drawing/2014/main" id="{8096D770-FD5C-4A45-A0DC-D414A09E3E96}"/>
              </a:ext>
            </a:extLst>
          </p:cNvPr>
          <p:cNvSpPr>
            <a:spLocks noGrp="1"/>
          </p:cNvSpPr>
          <p:nvPr>
            <p:ph idx="1"/>
          </p:nvPr>
        </p:nvSpPr>
        <p:spPr/>
        <p:txBody>
          <a:bodyPr/>
          <a:lstStyle/>
          <a:p>
            <a:pPr marL="0" indent="0">
              <a:buNone/>
            </a:pPr>
            <a:r>
              <a:rPr lang="en-US" dirty="0"/>
              <a:t>Scanning a web server is similar to scanning a host. In the previous exercises, we  used a tool called NMAP to scan are host for open ports and services. Now we are going to take a quick look at a tool that will do some scanning for the web sites hosted on our target.</a:t>
            </a:r>
          </a:p>
        </p:txBody>
      </p:sp>
    </p:spTree>
    <p:extLst>
      <p:ext uri="{BB962C8B-B14F-4D97-AF65-F5344CB8AC3E}">
        <p14:creationId xmlns:p14="http://schemas.microsoft.com/office/powerpoint/2010/main" val="1929044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5BCF-C77A-47CF-9286-3A2394A9509F}"/>
              </a:ext>
            </a:extLst>
          </p:cNvPr>
          <p:cNvSpPr>
            <a:spLocks noGrp="1"/>
          </p:cNvSpPr>
          <p:nvPr>
            <p:ph type="title"/>
          </p:nvPr>
        </p:nvSpPr>
        <p:spPr>
          <a:xfrm>
            <a:off x="1141413" y="618517"/>
            <a:ext cx="2877336" cy="5507328"/>
          </a:xfrm>
        </p:spPr>
        <p:txBody>
          <a:bodyPr>
            <a:normAutofit/>
          </a:bodyPr>
          <a:lstStyle/>
          <a:p>
            <a:r>
              <a:rPr lang="en-US" dirty="0"/>
              <a:t>Website Scanning</a:t>
            </a:r>
          </a:p>
        </p:txBody>
      </p:sp>
      <p:sp>
        <p:nvSpPr>
          <p:cNvPr id="3" name="Content Placeholder 2">
            <a:extLst>
              <a:ext uri="{FF2B5EF4-FFF2-40B4-BE49-F238E27FC236}">
                <a16:creationId xmlns:a16="http://schemas.microsoft.com/office/drawing/2014/main" id="{6BB3E5DD-583A-4193-A7C7-2B6033DE8BD6}"/>
              </a:ext>
            </a:extLst>
          </p:cNvPr>
          <p:cNvSpPr>
            <a:spLocks noGrp="1"/>
          </p:cNvSpPr>
          <p:nvPr>
            <p:ph idx="1"/>
          </p:nvPr>
        </p:nvSpPr>
        <p:spPr>
          <a:xfrm>
            <a:off x="4540743" y="638650"/>
            <a:ext cx="7034485" cy="3782778"/>
          </a:xfrm>
        </p:spPr>
        <p:txBody>
          <a:bodyPr>
            <a:normAutofit/>
          </a:bodyPr>
          <a:lstStyle/>
          <a:p>
            <a:r>
              <a:rPr lang="en-US" dirty="0"/>
              <a:t>Used for scanning websites</a:t>
            </a:r>
          </a:p>
          <a:p>
            <a:r>
              <a:rPr lang="en-US" dirty="0"/>
              <a:t>Easy to use</a:t>
            </a:r>
          </a:p>
          <a:p>
            <a:r>
              <a:rPr lang="en-US" dirty="0"/>
              <a:t>Automated</a:t>
            </a:r>
          </a:p>
          <a:p>
            <a:endParaRPr lang="en-US" dirty="0"/>
          </a:p>
          <a:p>
            <a:endParaRPr lang="en-US" dirty="0"/>
          </a:p>
        </p:txBody>
      </p:sp>
      <p:pic>
        <p:nvPicPr>
          <p:cNvPr id="4" name="Picture 3">
            <a:extLst>
              <a:ext uri="{FF2B5EF4-FFF2-40B4-BE49-F238E27FC236}">
                <a16:creationId xmlns:a16="http://schemas.microsoft.com/office/drawing/2014/main" id="{F2A14AD8-FECA-4278-BD29-34B46077437A}"/>
              </a:ext>
            </a:extLst>
          </p:cNvPr>
          <p:cNvPicPr>
            <a:picLocks noChangeAspect="1"/>
          </p:cNvPicPr>
          <p:nvPr/>
        </p:nvPicPr>
        <p:blipFill>
          <a:blip r:embed="rId3"/>
          <a:stretch>
            <a:fillRect/>
          </a:stretch>
        </p:blipFill>
        <p:spPr>
          <a:xfrm>
            <a:off x="5284781" y="4604942"/>
            <a:ext cx="5793916" cy="152090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354488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40DF-81F9-4B19-BE1D-1BDAF16C3CF2}"/>
              </a:ext>
            </a:extLst>
          </p:cNvPr>
          <p:cNvSpPr>
            <a:spLocks noGrp="1"/>
          </p:cNvSpPr>
          <p:nvPr>
            <p:ph type="title"/>
          </p:nvPr>
        </p:nvSpPr>
        <p:spPr/>
        <p:txBody>
          <a:bodyPr/>
          <a:lstStyle/>
          <a:p>
            <a:pPr algn="ctr"/>
            <a:r>
              <a:rPr lang="en-US" dirty="0"/>
              <a:t>Scanning webservers</a:t>
            </a:r>
          </a:p>
        </p:txBody>
      </p:sp>
      <p:sp>
        <p:nvSpPr>
          <p:cNvPr id="3" name="Content Placeholder 2">
            <a:extLst>
              <a:ext uri="{FF2B5EF4-FFF2-40B4-BE49-F238E27FC236}">
                <a16:creationId xmlns:a16="http://schemas.microsoft.com/office/drawing/2014/main" id="{CC6EAE5A-6AC8-4563-9D64-AA6877FAC320}"/>
              </a:ext>
            </a:extLst>
          </p:cNvPr>
          <p:cNvSpPr>
            <a:spLocks noGrp="1"/>
          </p:cNvSpPr>
          <p:nvPr>
            <p:ph idx="1"/>
          </p:nvPr>
        </p:nvSpPr>
        <p:spPr/>
        <p:txBody>
          <a:bodyPr/>
          <a:lstStyle/>
          <a:p>
            <a:pPr marL="0" lvl="0" indent="0" algn="ctr">
              <a:buNone/>
            </a:pPr>
            <a:r>
              <a:rPr lang="en-US" sz="4400" dirty="0">
                <a:solidFill>
                  <a:srgbClr val="FFC000"/>
                </a:solidFill>
              </a:rPr>
              <a:t>Hands-On Time!</a:t>
            </a:r>
          </a:p>
          <a:p>
            <a:pPr marL="0" indent="0">
              <a:buNone/>
            </a:pPr>
            <a:endParaRPr lang="en-US" dirty="0"/>
          </a:p>
        </p:txBody>
      </p:sp>
    </p:spTree>
    <p:extLst>
      <p:ext uri="{BB962C8B-B14F-4D97-AF65-F5344CB8AC3E}">
        <p14:creationId xmlns:p14="http://schemas.microsoft.com/office/powerpoint/2010/main" val="1213861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F03D-3635-4EA7-B580-3535B2282431}"/>
              </a:ext>
            </a:extLst>
          </p:cNvPr>
          <p:cNvSpPr>
            <a:spLocks noGrp="1"/>
          </p:cNvSpPr>
          <p:nvPr>
            <p:ph type="title"/>
          </p:nvPr>
        </p:nvSpPr>
        <p:spPr/>
        <p:txBody>
          <a:bodyPr/>
          <a:lstStyle/>
          <a:p>
            <a:r>
              <a:rPr lang="en-US" dirty="0"/>
              <a:t>Remote Code Execution (RCE)</a:t>
            </a:r>
          </a:p>
        </p:txBody>
      </p:sp>
      <p:sp>
        <p:nvSpPr>
          <p:cNvPr id="3" name="Content Placeholder 2">
            <a:extLst>
              <a:ext uri="{FF2B5EF4-FFF2-40B4-BE49-F238E27FC236}">
                <a16:creationId xmlns:a16="http://schemas.microsoft.com/office/drawing/2014/main" id="{B7F72FA5-FCD6-4088-9F83-DE61423BC19D}"/>
              </a:ext>
            </a:extLst>
          </p:cNvPr>
          <p:cNvSpPr>
            <a:spLocks noGrp="1"/>
          </p:cNvSpPr>
          <p:nvPr>
            <p:ph idx="1"/>
          </p:nvPr>
        </p:nvSpPr>
        <p:spPr/>
        <p:txBody>
          <a:bodyPr/>
          <a:lstStyle/>
          <a:p>
            <a:pPr marL="0" indent="0">
              <a:buNone/>
            </a:pPr>
            <a:r>
              <a:rPr lang="en-US" dirty="0"/>
              <a:t>Remote Code Evaluation is a vulnerability that can be exploited if user input is injected into a File or a String and executed (evaluated) by the programming language's parser. Usually this behavior is not intended by the developer of the web application. A Remote Code Evaluation can lead to a full compromise of the vulnerable web application and also web server. It is important to note that almost every programming language has code evaluation functions.</a:t>
            </a:r>
          </a:p>
        </p:txBody>
      </p:sp>
    </p:spTree>
    <p:extLst>
      <p:ext uri="{BB962C8B-B14F-4D97-AF65-F5344CB8AC3E}">
        <p14:creationId xmlns:p14="http://schemas.microsoft.com/office/powerpoint/2010/main" val="4054613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832B-C481-4ED1-A166-6F60244B86E0}"/>
              </a:ext>
            </a:extLst>
          </p:cNvPr>
          <p:cNvSpPr>
            <a:spLocks noGrp="1"/>
          </p:cNvSpPr>
          <p:nvPr>
            <p:ph type="title"/>
          </p:nvPr>
        </p:nvSpPr>
        <p:spPr/>
        <p:txBody>
          <a:bodyPr/>
          <a:lstStyle/>
          <a:p>
            <a:r>
              <a:rPr lang="en-US" dirty="0"/>
              <a:t>RCE prevention</a:t>
            </a:r>
          </a:p>
        </p:txBody>
      </p:sp>
      <p:sp>
        <p:nvSpPr>
          <p:cNvPr id="3" name="Content Placeholder 2">
            <a:extLst>
              <a:ext uri="{FF2B5EF4-FFF2-40B4-BE49-F238E27FC236}">
                <a16:creationId xmlns:a16="http://schemas.microsoft.com/office/drawing/2014/main" id="{2667154F-7B15-4469-845D-0058E11437D7}"/>
              </a:ext>
            </a:extLst>
          </p:cNvPr>
          <p:cNvSpPr>
            <a:spLocks noGrp="1"/>
          </p:cNvSpPr>
          <p:nvPr>
            <p:ph idx="1"/>
          </p:nvPr>
        </p:nvSpPr>
        <p:spPr/>
        <p:txBody>
          <a:bodyPr/>
          <a:lstStyle/>
          <a:p>
            <a:r>
              <a:rPr lang="en-US" dirty="0"/>
              <a:t>Blacklist special characters</a:t>
            </a:r>
          </a:p>
          <a:p>
            <a:r>
              <a:rPr lang="en-US" dirty="0"/>
              <a:t>Evaluate user input with callbacks and checks</a:t>
            </a:r>
          </a:p>
        </p:txBody>
      </p:sp>
    </p:spTree>
    <p:extLst>
      <p:ext uri="{BB962C8B-B14F-4D97-AF65-F5344CB8AC3E}">
        <p14:creationId xmlns:p14="http://schemas.microsoft.com/office/powerpoint/2010/main" val="607665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6493-30E4-4591-A372-B175A2675C9E}"/>
              </a:ext>
            </a:extLst>
          </p:cNvPr>
          <p:cNvSpPr>
            <a:spLocks noGrp="1"/>
          </p:cNvSpPr>
          <p:nvPr>
            <p:ph type="title"/>
          </p:nvPr>
        </p:nvSpPr>
        <p:spPr>
          <a:xfrm>
            <a:off x="8036041" y="618518"/>
            <a:ext cx="3281003" cy="1478570"/>
          </a:xfrm>
        </p:spPr>
        <p:txBody>
          <a:bodyPr anchor="b">
            <a:normAutofit/>
          </a:bodyPr>
          <a:lstStyle/>
          <a:p>
            <a:r>
              <a:rPr lang="en-US" sz="2800" dirty="0"/>
              <a:t>Special thanks</a:t>
            </a:r>
          </a:p>
        </p:txBody>
      </p:sp>
      <p:sp>
        <p:nvSpPr>
          <p:cNvPr id="73"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rofile photo of Kim Nguyen">
            <a:extLst>
              <a:ext uri="{FF2B5EF4-FFF2-40B4-BE49-F238E27FC236}">
                <a16:creationId xmlns:a16="http://schemas.microsoft.com/office/drawing/2014/main" id="{B1D1499B-77F3-44F3-9EB0-F5BA1399D5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6530" y="1137621"/>
            <a:ext cx="4577297" cy="4577297"/>
          </a:xfrm>
          <a:prstGeom prst="rect">
            <a:avLst/>
          </a:prstGeom>
          <a:noFill/>
          <a:extLst>
            <a:ext uri="{909E8E84-426E-40DD-AFC4-6F175D3DCCD1}">
              <a14:hiddenFill xmlns:a14="http://schemas.microsoft.com/office/drawing/2010/main">
                <a:solidFill>
                  <a:srgbClr val="FFFFFF"/>
                </a:solidFill>
              </a14:hiddenFill>
            </a:ext>
          </a:extLst>
        </p:spPr>
      </p:pic>
      <p:sp>
        <p:nvSpPr>
          <p:cNvPr id="2054" name="Content Placeholder 2053">
            <a:extLst>
              <a:ext uri="{FF2B5EF4-FFF2-40B4-BE49-F238E27FC236}">
                <a16:creationId xmlns:a16="http://schemas.microsoft.com/office/drawing/2014/main" id="{6B10DC04-C12F-4C30-A88A-93CCD65152E6}"/>
              </a:ext>
            </a:extLst>
          </p:cNvPr>
          <p:cNvSpPr>
            <a:spLocks noGrp="1"/>
          </p:cNvSpPr>
          <p:nvPr>
            <p:ph idx="1"/>
          </p:nvPr>
        </p:nvSpPr>
        <p:spPr>
          <a:xfrm>
            <a:off x="8036041" y="2249487"/>
            <a:ext cx="3281004" cy="3541714"/>
          </a:xfrm>
        </p:spPr>
        <p:txBody>
          <a:bodyPr>
            <a:normAutofit/>
          </a:bodyPr>
          <a:lstStyle/>
          <a:p>
            <a:r>
              <a:rPr lang="en-US" sz="1800" dirty="0"/>
              <a:t>Kim Nguyen</a:t>
            </a:r>
          </a:p>
          <a:p>
            <a:r>
              <a:rPr lang="en-US" sz="1800" dirty="0"/>
              <a:t>President at </a:t>
            </a:r>
            <a:r>
              <a:rPr lang="en-US" sz="1800" dirty="0" err="1"/>
              <a:t>CityU</a:t>
            </a:r>
            <a:r>
              <a:rPr lang="en-US" sz="1800" dirty="0"/>
              <a:t> Tech Club and Teaching Assistant at City University of Seattle</a:t>
            </a:r>
          </a:p>
          <a:p>
            <a:r>
              <a:rPr lang="en-US" sz="1800" dirty="0"/>
              <a:t>Researcher</a:t>
            </a:r>
          </a:p>
          <a:p>
            <a:r>
              <a:rPr lang="en-US" sz="1800" dirty="0"/>
              <a:t>Programmer </a:t>
            </a:r>
          </a:p>
          <a:p>
            <a:r>
              <a:rPr lang="en-US" sz="1800" dirty="0">
                <a:hlinkClick r:id="rId4"/>
              </a:rPr>
              <a:t>nguyenkim@cityuniversity.edu</a:t>
            </a:r>
            <a:endParaRPr lang="en-US" sz="1800" dirty="0"/>
          </a:p>
          <a:p>
            <a:pPr marL="0" indent="0">
              <a:buNone/>
            </a:pPr>
            <a:endParaRPr lang="en-US" sz="1800" dirty="0"/>
          </a:p>
          <a:p>
            <a:endParaRPr lang="en-US" sz="1800" dirty="0"/>
          </a:p>
        </p:txBody>
      </p:sp>
    </p:spTree>
    <p:extLst>
      <p:ext uri="{BB962C8B-B14F-4D97-AF65-F5344CB8AC3E}">
        <p14:creationId xmlns:p14="http://schemas.microsoft.com/office/powerpoint/2010/main" val="3570278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23293-35F6-4DA0-BB59-361EC268CC71}"/>
              </a:ext>
            </a:extLst>
          </p:cNvPr>
          <p:cNvSpPr>
            <a:spLocks noGrp="1"/>
          </p:cNvSpPr>
          <p:nvPr>
            <p:ph type="title"/>
          </p:nvPr>
        </p:nvSpPr>
        <p:spPr/>
        <p:txBody>
          <a:bodyPr/>
          <a:lstStyle/>
          <a:p>
            <a:pPr algn="ctr"/>
            <a:r>
              <a:rPr lang="en-US" dirty="0"/>
              <a:t>Attacking RCE</a:t>
            </a:r>
          </a:p>
        </p:txBody>
      </p:sp>
      <p:sp>
        <p:nvSpPr>
          <p:cNvPr id="3" name="Content Placeholder 2">
            <a:extLst>
              <a:ext uri="{FF2B5EF4-FFF2-40B4-BE49-F238E27FC236}">
                <a16:creationId xmlns:a16="http://schemas.microsoft.com/office/drawing/2014/main" id="{C6AC573D-9184-4482-ADA9-1B1CF38E1B46}"/>
              </a:ext>
            </a:extLst>
          </p:cNvPr>
          <p:cNvSpPr>
            <a:spLocks noGrp="1"/>
          </p:cNvSpPr>
          <p:nvPr>
            <p:ph idx="1"/>
          </p:nvPr>
        </p:nvSpPr>
        <p:spPr/>
        <p:txBody>
          <a:bodyPr/>
          <a:lstStyle/>
          <a:p>
            <a:pPr marL="0" lvl="0" indent="0" algn="ctr">
              <a:buNone/>
            </a:pPr>
            <a:r>
              <a:rPr lang="en-US" sz="4400" dirty="0">
                <a:solidFill>
                  <a:srgbClr val="FFC000"/>
                </a:solidFill>
              </a:rPr>
              <a:t>Hands-On Time!</a:t>
            </a:r>
          </a:p>
          <a:p>
            <a:pPr marL="0" indent="0">
              <a:buNone/>
            </a:pPr>
            <a:endParaRPr lang="en-US" dirty="0"/>
          </a:p>
        </p:txBody>
      </p:sp>
    </p:spTree>
    <p:extLst>
      <p:ext uri="{BB962C8B-B14F-4D97-AF65-F5344CB8AC3E}">
        <p14:creationId xmlns:p14="http://schemas.microsoft.com/office/powerpoint/2010/main" val="606022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467F-105F-4EF2-AA57-16F7AAEE8333}"/>
              </a:ext>
            </a:extLst>
          </p:cNvPr>
          <p:cNvSpPr>
            <a:spLocks noGrp="1"/>
          </p:cNvSpPr>
          <p:nvPr>
            <p:ph type="title"/>
          </p:nvPr>
        </p:nvSpPr>
        <p:spPr/>
        <p:txBody>
          <a:bodyPr/>
          <a:lstStyle/>
          <a:p>
            <a:r>
              <a:rPr lang="en-US" dirty="0"/>
              <a:t>Cross site scripting (XSS)</a:t>
            </a:r>
          </a:p>
        </p:txBody>
      </p:sp>
      <p:sp>
        <p:nvSpPr>
          <p:cNvPr id="3" name="Content Placeholder 2">
            <a:extLst>
              <a:ext uri="{FF2B5EF4-FFF2-40B4-BE49-F238E27FC236}">
                <a16:creationId xmlns:a16="http://schemas.microsoft.com/office/drawing/2014/main" id="{B5542DD4-4881-450A-83CE-AB1039756D1A}"/>
              </a:ext>
            </a:extLst>
          </p:cNvPr>
          <p:cNvSpPr>
            <a:spLocks noGrp="1"/>
          </p:cNvSpPr>
          <p:nvPr>
            <p:ph idx="1"/>
          </p:nvPr>
        </p:nvSpPr>
        <p:spPr/>
        <p:txBody>
          <a:bodyPr/>
          <a:lstStyle/>
          <a:p>
            <a:r>
              <a:rPr lang="en-US" dirty="0"/>
              <a:t>XSS attacks occur when an attacker uses a web application to send malicious code, generally in the form of a browser side script, to a different end user. </a:t>
            </a:r>
          </a:p>
          <a:p>
            <a:r>
              <a:rPr lang="en-US" dirty="0"/>
              <a:t>We will be looking at a simple, yet dangerous XXS called “Reflective XSS”.</a:t>
            </a:r>
          </a:p>
        </p:txBody>
      </p:sp>
    </p:spTree>
    <p:extLst>
      <p:ext uri="{BB962C8B-B14F-4D97-AF65-F5344CB8AC3E}">
        <p14:creationId xmlns:p14="http://schemas.microsoft.com/office/powerpoint/2010/main" val="190080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B66D-7092-47E2-A213-9640FDE3CDD6}"/>
              </a:ext>
            </a:extLst>
          </p:cNvPr>
          <p:cNvSpPr>
            <a:spLocks noGrp="1"/>
          </p:cNvSpPr>
          <p:nvPr>
            <p:ph type="title"/>
          </p:nvPr>
        </p:nvSpPr>
        <p:spPr/>
        <p:txBody>
          <a:bodyPr/>
          <a:lstStyle/>
          <a:p>
            <a:pPr algn="ctr"/>
            <a:r>
              <a:rPr lang="en-US" dirty="0"/>
              <a:t>Attacking </a:t>
            </a:r>
            <a:r>
              <a:rPr lang="en-US" dirty="0" err="1"/>
              <a:t>xss</a:t>
            </a:r>
            <a:endParaRPr lang="en-US" dirty="0"/>
          </a:p>
        </p:txBody>
      </p:sp>
      <p:sp>
        <p:nvSpPr>
          <p:cNvPr id="3" name="Content Placeholder 2">
            <a:extLst>
              <a:ext uri="{FF2B5EF4-FFF2-40B4-BE49-F238E27FC236}">
                <a16:creationId xmlns:a16="http://schemas.microsoft.com/office/drawing/2014/main" id="{1912E449-3574-442E-8042-E6A34551554F}"/>
              </a:ext>
            </a:extLst>
          </p:cNvPr>
          <p:cNvSpPr>
            <a:spLocks noGrp="1"/>
          </p:cNvSpPr>
          <p:nvPr>
            <p:ph idx="1"/>
          </p:nvPr>
        </p:nvSpPr>
        <p:spPr/>
        <p:txBody>
          <a:bodyPr/>
          <a:lstStyle/>
          <a:p>
            <a:pPr marL="0" lvl="0" indent="0" algn="ctr">
              <a:buNone/>
            </a:pPr>
            <a:r>
              <a:rPr lang="en-US" sz="4400" dirty="0">
                <a:solidFill>
                  <a:srgbClr val="FFC000"/>
                </a:solidFill>
              </a:rPr>
              <a:t>Hands-On Time!</a:t>
            </a:r>
          </a:p>
          <a:p>
            <a:endParaRPr lang="en-US" dirty="0"/>
          </a:p>
        </p:txBody>
      </p:sp>
    </p:spTree>
    <p:extLst>
      <p:ext uri="{BB962C8B-B14F-4D97-AF65-F5344CB8AC3E}">
        <p14:creationId xmlns:p14="http://schemas.microsoft.com/office/powerpoint/2010/main" val="872480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89D4-4FC1-4C4C-8BD2-D01CF50ECACB}"/>
              </a:ext>
            </a:extLst>
          </p:cNvPr>
          <p:cNvSpPr>
            <a:spLocks noGrp="1"/>
          </p:cNvSpPr>
          <p:nvPr>
            <p:ph type="title"/>
          </p:nvPr>
        </p:nvSpPr>
        <p:spPr/>
        <p:txBody>
          <a:bodyPr/>
          <a:lstStyle/>
          <a:p>
            <a:r>
              <a:rPr lang="en-US" dirty="0"/>
              <a:t>Injection</a:t>
            </a:r>
          </a:p>
        </p:txBody>
      </p:sp>
      <p:sp>
        <p:nvSpPr>
          <p:cNvPr id="3" name="Content Placeholder 2">
            <a:extLst>
              <a:ext uri="{FF2B5EF4-FFF2-40B4-BE49-F238E27FC236}">
                <a16:creationId xmlns:a16="http://schemas.microsoft.com/office/drawing/2014/main" id="{A327EA50-A073-465B-8060-F4E1EF0A48C2}"/>
              </a:ext>
            </a:extLst>
          </p:cNvPr>
          <p:cNvSpPr>
            <a:spLocks noGrp="1"/>
          </p:cNvSpPr>
          <p:nvPr>
            <p:ph idx="1"/>
          </p:nvPr>
        </p:nvSpPr>
        <p:spPr/>
        <p:txBody>
          <a:bodyPr/>
          <a:lstStyle/>
          <a:p>
            <a:r>
              <a:rPr lang="en-US" dirty="0"/>
              <a:t>Injecting code to be interpreted and or executed.</a:t>
            </a:r>
          </a:p>
          <a:p>
            <a:r>
              <a:rPr lang="en-US" dirty="0"/>
              <a:t>We will be looking at some fundamental SQL injection (</a:t>
            </a:r>
            <a:r>
              <a:rPr lang="en-US" dirty="0" err="1"/>
              <a:t>SQLi</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2493125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B5A5-8429-4190-B12B-ACBFF190CF36}"/>
              </a:ext>
            </a:extLst>
          </p:cNvPr>
          <p:cNvSpPr>
            <a:spLocks noGrp="1"/>
          </p:cNvSpPr>
          <p:nvPr>
            <p:ph type="title"/>
          </p:nvPr>
        </p:nvSpPr>
        <p:spPr/>
        <p:txBody>
          <a:bodyPr/>
          <a:lstStyle/>
          <a:p>
            <a:pPr algn="ctr"/>
            <a:r>
              <a:rPr lang="en-US" dirty="0"/>
              <a:t>Attacking </a:t>
            </a:r>
            <a:r>
              <a:rPr lang="en-US" dirty="0" err="1"/>
              <a:t>sqli</a:t>
            </a:r>
            <a:endParaRPr lang="en-US" dirty="0"/>
          </a:p>
        </p:txBody>
      </p:sp>
      <p:sp>
        <p:nvSpPr>
          <p:cNvPr id="3" name="Content Placeholder 2">
            <a:extLst>
              <a:ext uri="{FF2B5EF4-FFF2-40B4-BE49-F238E27FC236}">
                <a16:creationId xmlns:a16="http://schemas.microsoft.com/office/drawing/2014/main" id="{3364EA25-3E41-4D57-9514-1396A5AF6C93}"/>
              </a:ext>
            </a:extLst>
          </p:cNvPr>
          <p:cNvSpPr>
            <a:spLocks noGrp="1"/>
          </p:cNvSpPr>
          <p:nvPr>
            <p:ph idx="1"/>
          </p:nvPr>
        </p:nvSpPr>
        <p:spPr/>
        <p:txBody>
          <a:bodyPr/>
          <a:lstStyle/>
          <a:p>
            <a:pPr marL="0" lvl="0" indent="0" algn="ctr">
              <a:buNone/>
            </a:pPr>
            <a:r>
              <a:rPr lang="en-US" sz="4400" dirty="0">
                <a:solidFill>
                  <a:srgbClr val="FFC000"/>
                </a:solidFill>
              </a:rPr>
              <a:t>Hands-On Time!</a:t>
            </a:r>
          </a:p>
          <a:p>
            <a:endParaRPr lang="en-US" dirty="0"/>
          </a:p>
        </p:txBody>
      </p:sp>
    </p:spTree>
    <p:extLst>
      <p:ext uri="{BB962C8B-B14F-4D97-AF65-F5344CB8AC3E}">
        <p14:creationId xmlns:p14="http://schemas.microsoft.com/office/powerpoint/2010/main" val="2341489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23E9-1C59-45CB-BE8E-B7D5C4CE3AF8}"/>
              </a:ext>
            </a:extLst>
          </p:cNvPr>
          <p:cNvSpPr>
            <a:spLocks noGrp="1"/>
          </p:cNvSpPr>
          <p:nvPr>
            <p:ph type="title"/>
          </p:nvPr>
        </p:nvSpPr>
        <p:spPr/>
        <p:txBody>
          <a:bodyPr/>
          <a:lstStyle/>
          <a:p>
            <a:r>
              <a:rPr lang="en-US" dirty="0"/>
              <a:t>Scenario </a:t>
            </a:r>
          </a:p>
        </p:txBody>
      </p:sp>
      <p:sp>
        <p:nvSpPr>
          <p:cNvPr id="3" name="Content Placeholder 2">
            <a:extLst>
              <a:ext uri="{FF2B5EF4-FFF2-40B4-BE49-F238E27FC236}">
                <a16:creationId xmlns:a16="http://schemas.microsoft.com/office/drawing/2014/main" id="{8E48C503-7EDC-4E55-9A3B-C0397B1A9D13}"/>
              </a:ext>
            </a:extLst>
          </p:cNvPr>
          <p:cNvSpPr>
            <a:spLocks noGrp="1"/>
          </p:cNvSpPr>
          <p:nvPr>
            <p:ph idx="1"/>
          </p:nvPr>
        </p:nvSpPr>
        <p:spPr/>
        <p:txBody>
          <a:bodyPr/>
          <a:lstStyle/>
          <a:p>
            <a:r>
              <a:rPr lang="en-US" dirty="0"/>
              <a:t>We have been hired on to assess a new apache tomcat server for a client.</a:t>
            </a:r>
          </a:p>
          <a:p>
            <a:r>
              <a:rPr lang="en-US" dirty="0"/>
              <a:t>The client would like us to test the following:</a:t>
            </a:r>
          </a:p>
          <a:p>
            <a:pPr lvl="1"/>
            <a:r>
              <a:rPr lang="en-US" dirty="0"/>
              <a:t>Brute Forcing</a:t>
            </a:r>
          </a:p>
          <a:p>
            <a:pPr lvl="1"/>
            <a:r>
              <a:rPr lang="en-US" dirty="0"/>
              <a:t>Web Vulnerabilities</a:t>
            </a:r>
          </a:p>
          <a:p>
            <a:pPr lvl="1"/>
            <a:r>
              <a:rPr lang="en-US" dirty="0"/>
              <a:t>If possible, fully exploiting the web server.</a:t>
            </a:r>
          </a:p>
          <a:p>
            <a:endParaRPr lang="en-US" dirty="0"/>
          </a:p>
          <a:p>
            <a:pPr lvl="1"/>
            <a:endParaRPr lang="en-US" dirty="0"/>
          </a:p>
        </p:txBody>
      </p:sp>
    </p:spTree>
    <p:extLst>
      <p:ext uri="{BB962C8B-B14F-4D97-AF65-F5344CB8AC3E}">
        <p14:creationId xmlns:p14="http://schemas.microsoft.com/office/powerpoint/2010/main" val="1720014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D52A-C0CC-4774-9733-9766B8CB26ED}"/>
              </a:ext>
            </a:extLst>
          </p:cNvPr>
          <p:cNvSpPr>
            <a:spLocks noGrp="1"/>
          </p:cNvSpPr>
          <p:nvPr>
            <p:ph type="title"/>
          </p:nvPr>
        </p:nvSpPr>
        <p:spPr/>
        <p:txBody>
          <a:bodyPr/>
          <a:lstStyle/>
          <a:p>
            <a:r>
              <a:rPr lang="en-US" dirty="0"/>
              <a:t>Attack plan</a:t>
            </a:r>
          </a:p>
        </p:txBody>
      </p:sp>
      <p:sp>
        <p:nvSpPr>
          <p:cNvPr id="3" name="Content Placeholder 2">
            <a:extLst>
              <a:ext uri="{FF2B5EF4-FFF2-40B4-BE49-F238E27FC236}">
                <a16:creationId xmlns:a16="http://schemas.microsoft.com/office/drawing/2014/main" id="{64FB3DAB-6DCA-4E20-895C-328E38880D6E}"/>
              </a:ext>
            </a:extLst>
          </p:cNvPr>
          <p:cNvSpPr>
            <a:spLocks noGrp="1"/>
          </p:cNvSpPr>
          <p:nvPr>
            <p:ph idx="1"/>
          </p:nvPr>
        </p:nvSpPr>
        <p:spPr/>
        <p:txBody>
          <a:bodyPr/>
          <a:lstStyle/>
          <a:p>
            <a:r>
              <a:rPr lang="en-US" dirty="0"/>
              <a:t>Discover web server</a:t>
            </a:r>
          </a:p>
          <a:p>
            <a:r>
              <a:rPr lang="en-US" dirty="0"/>
              <a:t>Discover services</a:t>
            </a:r>
          </a:p>
          <a:p>
            <a:r>
              <a:rPr lang="en-US" dirty="0"/>
              <a:t>Brute force web application</a:t>
            </a:r>
          </a:p>
          <a:p>
            <a:r>
              <a:rPr lang="en-US" dirty="0"/>
              <a:t>Check for common vulnerabilities </a:t>
            </a:r>
          </a:p>
          <a:p>
            <a:r>
              <a:rPr lang="en-US" dirty="0"/>
              <a:t>Get persistent access</a:t>
            </a:r>
          </a:p>
          <a:p>
            <a:r>
              <a:rPr lang="en-US" dirty="0"/>
              <a:t>Leave proof of exploitation</a:t>
            </a:r>
          </a:p>
        </p:txBody>
      </p:sp>
    </p:spTree>
    <p:extLst>
      <p:ext uri="{BB962C8B-B14F-4D97-AF65-F5344CB8AC3E}">
        <p14:creationId xmlns:p14="http://schemas.microsoft.com/office/powerpoint/2010/main" val="931078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4E342-46B3-431B-A90B-E6D916DA1BBF}"/>
              </a:ext>
            </a:extLst>
          </p:cNvPr>
          <p:cNvSpPr>
            <a:spLocks noGrp="1"/>
          </p:cNvSpPr>
          <p:nvPr>
            <p:ph type="title"/>
          </p:nvPr>
        </p:nvSpPr>
        <p:spPr/>
        <p:txBody>
          <a:bodyPr/>
          <a:lstStyle/>
          <a:p>
            <a:pPr algn="ctr"/>
            <a:r>
              <a:rPr lang="en-US" dirty="0"/>
              <a:t>Attacker Scenario </a:t>
            </a:r>
          </a:p>
        </p:txBody>
      </p:sp>
      <p:sp>
        <p:nvSpPr>
          <p:cNvPr id="3" name="Content Placeholder 2">
            <a:extLst>
              <a:ext uri="{FF2B5EF4-FFF2-40B4-BE49-F238E27FC236}">
                <a16:creationId xmlns:a16="http://schemas.microsoft.com/office/drawing/2014/main" id="{7C85A0F7-CD0A-4AC7-B0FE-F730D8615BF3}"/>
              </a:ext>
            </a:extLst>
          </p:cNvPr>
          <p:cNvSpPr>
            <a:spLocks noGrp="1"/>
          </p:cNvSpPr>
          <p:nvPr>
            <p:ph idx="1"/>
          </p:nvPr>
        </p:nvSpPr>
        <p:spPr/>
        <p:txBody>
          <a:bodyPr/>
          <a:lstStyle/>
          <a:p>
            <a:pPr marL="0" lvl="0" indent="0" algn="ctr">
              <a:buNone/>
            </a:pPr>
            <a:r>
              <a:rPr lang="en-US" sz="4400" dirty="0">
                <a:solidFill>
                  <a:srgbClr val="FFC000"/>
                </a:solidFill>
              </a:rPr>
              <a:t>Hands-On Time!</a:t>
            </a:r>
          </a:p>
          <a:p>
            <a:endParaRPr lang="en-US" dirty="0"/>
          </a:p>
        </p:txBody>
      </p:sp>
    </p:spTree>
    <p:extLst>
      <p:ext uri="{BB962C8B-B14F-4D97-AF65-F5344CB8AC3E}">
        <p14:creationId xmlns:p14="http://schemas.microsoft.com/office/powerpoint/2010/main" val="2707961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A25D-4B85-4620-AA8D-6FFBEE2F6CB3}"/>
              </a:ext>
            </a:extLst>
          </p:cNvPr>
          <p:cNvSpPr>
            <a:spLocks noGrp="1"/>
          </p:cNvSpPr>
          <p:nvPr>
            <p:ph type="title"/>
          </p:nvPr>
        </p:nvSpPr>
        <p:spPr/>
        <p:txBody>
          <a:bodyPr/>
          <a:lstStyle/>
          <a:p>
            <a:r>
              <a:rPr lang="en-US" dirty="0"/>
              <a:t>What we learned</a:t>
            </a:r>
          </a:p>
        </p:txBody>
      </p:sp>
      <p:sp>
        <p:nvSpPr>
          <p:cNvPr id="3" name="Content Placeholder 2">
            <a:extLst>
              <a:ext uri="{FF2B5EF4-FFF2-40B4-BE49-F238E27FC236}">
                <a16:creationId xmlns:a16="http://schemas.microsoft.com/office/drawing/2014/main" id="{2C4C06B3-6BF5-4E2F-AB9E-172BE1306E3C}"/>
              </a:ext>
            </a:extLst>
          </p:cNvPr>
          <p:cNvSpPr>
            <a:spLocks noGrp="1"/>
          </p:cNvSpPr>
          <p:nvPr>
            <p:ph idx="1"/>
          </p:nvPr>
        </p:nvSpPr>
        <p:spPr/>
        <p:txBody>
          <a:bodyPr/>
          <a:lstStyle/>
          <a:p>
            <a:r>
              <a:rPr lang="en-US" dirty="0"/>
              <a:t>Basics of pentesting</a:t>
            </a:r>
          </a:p>
          <a:p>
            <a:r>
              <a:rPr lang="en-US" dirty="0"/>
              <a:t>Attacking</a:t>
            </a:r>
          </a:p>
          <a:p>
            <a:pPr lvl="1"/>
            <a:r>
              <a:rPr lang="en-US" dirty="0"/>
              <a:t>Ports</a:t>
            </a:r>
          </a:p>
          <a:p>
            <a:pPr lvl="1"/>
            <a:r>
              <a:rPr lang="en-US" dirty="0"/>
              <a:t>Services</a:t>
            </a:r>
          </a:p>
          <a:p>
            <a:pPr lvl="1"/>
            <a:r>
              <a:rPr lang="en-US" dirty="0"/>
              <a:t>Low Hanging Fruit</a:t>
            </a:r>
          </a:p>
          <a:p>
            <a:pPr lvl="1"/>
            <a:r>
              <a:rPr lang="en-US" dirty="0"/>
              <a:t>Web Vulnerabilities </a:t>
            </a:r>
          </a:p>
          <a:p>
            <a:pPr lvl="1"/>
            <a:endParaRPr lang="en-US" dirty="0"/>
          </a:p>
        </p:txBody>
      </p:sp>
    </p:spTree>
    <p:extLst>
      <p:ext uri="{BB962C8B-B14F-4D97-AF65-F5344CB8AC3E}">
        <p14:creationId xmlns:p14="http://schemas.microsoft.com/office/powerpoint/2010/main" val="1623384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Staying Curious &amp; Giving Back</a:t>
            </a:r>
            <a:endParaRPr/>
          </a:p>
          <a:p>
            <a:endParaRPr/>
          </a:p>
          <a:p>
            <a:endParaRPr/>
          </a:p>
        </p:txBody>
      </p:sp>
      <p:sp>
        <p:nvSpPr>
          <p:cNvPr id="247" name="Google Shape;247;p40"/>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r>
              <a:rPr lang="en"/>
              <a:t>Join online hacking forums</a:t>
            </a:r>
            <a:endParaRPr/>
          </a:p>
          <a:p>
            <a:pPr lvl="1">
              <a:spcBef>
                <a:spcPts val="0"/>
              </a:spcBef>
            </a:pPr>
            <a:r>
              <a:rPr lang="en"/>
              <a:t>Reddit</a:t>
            </a:r>
            <a:endParaRPr/>
          </a:p>
          <a:p>
            <a:pPr lvl="1">
              <a:spcBef>
                <a:spcPts val="0"/>
              </a:spcBef>
            </a:pPr>
            <a:r>
              <a:rPr lang="en"/>
              <a:t>Discord</a:t>
            </a:r>
            <a:endParaRPr/>
          </a:p>
          <a:p>
            <a:pPr lvl="1">
              <a:spcBef>
                <a:spcPts val="0"/>
              </a:spcBef>
            </a:pPr>
            <a:r>
              <a:rPr lang="en"/>
              <a:t>Slack</a:t>
            </a:r>
            <a:endParaRPr/>
          </a:p>
          <a:p>
            <a:r>
              <a:rPr lang="en"/>
              <a:t>Create a blog and publish writings </a:t>
            </a:r>
            <a:endParaRPr/>
          </a:p>
          <a:p>
            <a:pPr lvl="1">
              <a:spcBef>
                <a:spcPts val="0"/>
              </a:spcBef>
            </a:pPr>
            <a:r>
              <a:rPr lang="en"/>
              <a:t>Technical &amp; Non-Technical</a:t>
            </a:r>
            <a:endParaRPr/>
          </a:p>
          <a:p>
            <a:r>
              <a:rPr lang="en"/>
              <a:t>Subscribe to Hacking Platforms</a:t>
            </a:r>
            <a:endParaRPr/>
          </a:p>
          <a:p>
            <a:pPr lvl="1">
              <a:spcBef>
                <a:spcPts val="0"/>
              </a:spcBef>
            </a:pPr>
            <a:r>
              <a:rPr lang="en"/>
              <a:t>Hack The Box ($13 month)</a:t>
            </a:r>
            <a:endParaRPr/>
          </a:p>
          <a:p>
            <a:pPr lvl="1">
              <a:spcBef>
                <a:spcPts val="0"/>
              </a:spcBef>
            </a:pPr>
            <a:r>
              <a:rPr lang="en"/>
              <a:t>VulnHub (Free)</a:t>
            </a:r>
            <a:endParaRPr/>
          </a:p>
          <a:p>
            <a:pPr lvl="1">
              <a:spcBef>
                <a:spcPts val="0"/>
              </a:spcBef>
            </a:pPr>
            <a:r>
              <a:rPr lang="en"/>
              <a:t>TryHackMe.com ($8 month)</a:t>
            </a:r>
            <a:endParaRPr/>
          </a:p>
          <a:p>
            <a:pPr lvl="1">
              <a:spcBef>
                <a:spcPts val="0"/>
              </a:spcBef>
            </a:pPr>
            <a:r>
              <a:rPr lang="en"/>
              <a:t>PentesterAcademy (12 month)</a:t>
            </a:r>
            <a:endParaRPr/>
          </a:p>
          <a:p>
            <a:r>
              <a:rPr lang="en"/>
              <a:t>Find Your Niche!</a:t>
            </a:r>
            <a:endParaRPr/>
          </a:p>
          <a:p>
            <a:pPr lvl="1">
              <a:spcBef>
                <a:spcPts val="0"/>
              </a:spcBef>
            </a:pPr>
            <a:r>
              <a:rPr lang="en"/>
              <a:t>Cloud</a:t>
            </a:r>
            <a:endParaRPr/>
          </a:p>
          <a:p>
            <a:pPr lvl="1">
              <a:spcBef>
                <a:spcPts val="0"/>
              </a:spcBef>
            </a:pPr>
            <a:r>
              <a:rPr lang="en"/>
              <a:t>Development </a:t>
            </a:r>
            <a:endParaRPr/>
          </a:p>
          <a:p>
            <a:pPr lvl="1">
              <a:spcBef>
                <a:spcPts val="0"/>
              </a:spcBef>
            </a:pPr>
            <a:r>
              <a:rPr lang="en"/>
              <a:t>System Security</a:t>
            </a:r>
            <a:endParaRPr/>
          </a:p>
          <a:p>
            <a:pPr lvl="1">
              <a:spcBef>
                <a:spcPts val="0"/>
              </a:spcBef>
            </a:pPr>
            <a:r>
              <a:rPr lang="en"/>
              <a:t>Network Security</a:t>
            </a:r>
            <a:endParaRPr/>
          </a:p>
          <a:p>
            <a:pPr lvl="1">
              <a:spcBef>
                <a:spcPts val="0"/>
              </a:spcBef>
            </a:pPr>
            <a:r>
              <a:rPr lang="en"/>
              <a:t>Academia </a:t>
            </a:r>
            <a:endParaRPr/>
          </a:p>
        </p:txBody>
      </p:sp>
      <p:sp>
        <p:nvSpPr>
          <p:cNvPr id="248" name="Google Shape;248;p40"/>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49" name="Google Shape;249;p40"/>
          <p:cNvPicPr preferRelativeResize="0"/>
          <p:nvPr/>
        </p:nvPicPr>
        <p:blipFill rotWithShape="1">
          <a:blip r:embed="rId3">
            <a:alphaModFix/>
          </a:blip>
          <a:srcRect l="4635" t="15017" r="5005" b="16936"/>
          <a:stretch/>
        </p:blipFill>
        <p:spPr>
          <a:xfrm>
            <a:off x="6443200" y="1536634"/>
            <a:ext cx="5333200" cy="46664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54000" y="191633"/>
            <a:ext cx="5393600" cy="774000"/>
          </a:xfrm>
          <a:prstGeom prst="rect">
            <a:avLst/>
          </a:prstGeom>
        </p:spPr>
        <p:txBody>
          <a:bodyPr spcFirstLastPara="1" vert="horz" wrap="square" lIns="121900" tIns="121900" rIns="121900" bIns="121900" rtlCol="0" anchor="b" anchorCtr="0">
            <a:noAutofit/>
          </a:bodyPr>
          <a:lstStyle/>
          <a:p>
            <a:r>
              <a:rPr lang="en"/>
              <a:t>Jon Helmus</a:t>
            </a:r>
            <a:endParaRPr/>
          </a:p>
        </p:txBody>
      </p:sp>
      <p:sp>
        <p:nvSpPr>
          <p:cNvPr id="71" name="Google Shape;71;p15"/>
          <p:cNvSpPr txBox="1">
            <a:spLocks noGrp="1"/>
          </p:cNvSpPr>
          <p:nvPr>
            <p:ph type="body" idx="2"/>
          </p:nvPr>
        </p:nvSpPr>
        <p:spPr>
          <a:xfrm>
            <a:off x="6586000" y="965600"/>
            <a:ext cx="5116000" cy="5618400"/>
          </a:xfrm>
          <a:prstGeom prst="rect">
            <a:avLst/>
          </a:prstGeom>
        </p:spPr>
        <p:txBody>
          <a:bodyPr spcFirstLastPara="1" vert="horz" wrap="square" lIns="121900" tIns="121900" rIns="121900" bIns="121900" rtlCol="0" anchor="ctr" anchorCtr="0">
            <a:noAutofit/>
          </a:bodyPr>
          <a:lstStyle/>
          <a:p>
            <a:pPr marL="711182" indent="-402157">
              <a:lnSpc>
                <a:spcPct val="187500"/>
              </a:lnSpc>
              <a:buClr>
                <a:srgbClr val="FFFFFF"/>
              </a:buClr>
              <a:buSzPts val="1150"/>
            </a:pPr>
            <a:r>
              <a:rPr lang="en" sz="1533" dirty="0">
                <a:solidFill>
                  <a:srgbClr val="FFFFFF"/>
                </a:solidFill>
              </a:rPr>
              <a:t>Naval Engineer (U.S.Navy)</a:t>
            </a:r>
            <a:endParaRPr sz="1533" dirty="0">
              <a:solidFill>
                <a:srgbClr val="FFFFFF"/>
              </a:solidFill>
            </a:endParaRPr>
          </a:p>
          <a:p>
            <a:pPr marL="711182" indent="-402157">
              <a:lnSpc>
                <a:spcPct val="187500"/>
              </a:lnSpc>
              <a:buClr>
                <a:srgbClr val="FFFFFF"/>
              </a:buClr>
              <a:buSzPts val="1150"/>
            </a:pPr>
            <a:r>
              <a:rPr lang="en" sz="1533" dirty="0">
                <a:solidFill>
                  <a:srgbClr val="FFFFFF"/>
                </a:solidFill>
              </a:rPr>
              <a:t>Helpdesk Specialist</a:t>
            </a:r>
            <a:endParaRPr sz="1533" dirty="0">
              <a:solidFill>
                <a:srgbClr val="FFFFFF"/>
              </a:solidFill>
            </a:endParaRPr>
          </a:p>
          <a:p>
            <a:pPr marL="711182" indent="-402157">
              <a:lnSpc>
                <a:spcPct val="187500"/>
              </a:lnSpc>
              <a:buClr>
                <a:srgbClr val="FFFFFF"/>
              </a:buClr>
              <a:buSzPts val="1150"/>
            </a:pPr>
            <a:r>
              <a:rPr lang="en" sz="1533" dirty="0">
                <a:solidFill>
                  <a:srgbClr val="FFFFFF"/>
                </a:solidFill>
              </a:rPr>
              <a:t>Firewall Technician</a:t>
            </a:r>
            <a:endParaRPr sz="1533" dirty="0">
              <a:solidFill>
                <a:srgbClr val="FFFFFF"/>
              </a:solidFill>
            </a:endParaRPr>
          </a:p>
          <a:p>
            <a:pPr marL="711182" indent="-402157">
              <a:lnSpc>
                <a:spcPct val="187500"/>
              </a:lnSpc>
              <a:buClr>
                <a:srgbClr val="FFFFFF"/>
              </a:buClr>
              <a:buSzPts val="1150"/>
            </a:pPr>
            <a:r>
              <a:rPr lang="en" sz="1533" dirty="0">
                <a:solidFill>
                  <a:srgbClr val="FFFFFF"/>
                </a:solidFill>
              </a:rPr>
              <a:t>Information System Security Engineer</a:t>
            </a:r>
            <a:endParaRPr sz="1533" dirty="0">
              <a:solidFill>
                <a:srgbClr val="FFFFFF"/>
              </a:solidFill>
            </a:endParaRPr>
          </a:p>
          <a:p>
            <a:pPr marL="711182" indent="-402157">
              <a:lnSpc>
                <a:spcPct val="187500"/>
              </a:lnSpc>
              <a:buClr>
                <a:srgbClr val="FFFFFF"/>
              </a:buClr>
              <a:buSzPts val="1150"/>
            </a:pPr>
            <a:r>
              <a:rPr lang="en" sz="1533" dirty="0">
                <a:solidFill>
                  <a:srgbClr val="FFFFFF"/>
                </a:solidFill>
              </a:rPr>
              <a:t>Pentester</a:t>
            </a:r>
            <a:endParaRPr sz="1533" dirty="0">
              <a:solidFill>
                <a:srgbClr val="FFFFFF"/>
              </a:solidFill>
            </a:endParaRPr>
          </a:p>
          <a:p>
            <a:pPr marL="711182" indent="-402157">
              <a:lnSpc>
                <a:spcPct val="187500"/>
              </a:lnSpc>
              <a:buClr>
                <a:srgbClr val="FF0000"/>
              </a:buClr>
              <a:buSzPts val="1150"/>
            </a:pPr>
            <a:r>
              <a:rPr lang="en" sz="1533" dirty="0">
                <a:solidFill>
                  <a:srgbClr val="FF0000"/>
                </a:solidFill>
              </a:rPr>
              <a:t>Red Teamer</a:t>
            </a:r>
            <a:endParaRPr sz="1533" dirty="0">
              <a:solidFill>
                <a:srgbClr val="FF0000"/>
              </a:solidFill>
            </a:endParaRPr>
          </a:p>
          <a:p>
            <a:pPr marL="711182" indent="-402157">
              <a:lnSpc>
                <a:spcPct val="187500"/>
              </a:lnSpc>
              <a:buClr>
                <a:srgbClr val="FFFFFF"/>
              </a:buClr>
              <a:buSzPts val="1150"/>
            </a:pPr>
            <a:r>
              <a:rPr lang="en" sz="1533" dirty="0">
                <a:solidFill>
                  <a:srgbClr val="FFFFFF"/>
                </a:solidFill>
              </a:rPr>
              <a:t>Professor</a:t>
            </a:r>
            <a:endParaRPr sz="1533" dirty="0">
              <a:solidFill>
                <a:srgbClr val="FFFFFF"/>
              </a:solidFill>
            </a:endParaRPr>
          </a:p>
          <a:p>
            <a:pPr marL="711182" indent="-402157">
              <a:lnSpc>
                <a:spcPct val="187500"/>
              </a:lnSpc>
              <a:buClr>
                <a:srgbClr val="FFFFFF"/>
              </a:buClr>
              <a:buSzPts val="1150"/>
            </a:pPr>
            <a:r>
              <a:rPr lang="en" sz="1533" dirty="0">
                <a:solidFill>
                  <a:srgbClr val="FFFFFF"/>
                </a:solidFill>
              </a:rPr>
              <a:t>Content Writer (CompTIA, Medium)</a:t>
            </a:r>
            <a:endParaRPr sz="1533" dirty="0">
              <a:solidFill>
                <a:srgbClr val="FFFFFF"/>
              </a:solidFill>
            </a:endParaRPr>
          </a:p>
          <a:p>
            <a:pPr marL="711182" indent="-402157">
              <a:lnSpc>
                <a:spcPct val="187500"/>
              </a:lnSpc>
              <a:buClr>
                <a:srgbClr val="FFFFFF"/>
              </a:buClr>
              <a:buSzPts val="1150"/>
            </a:pPr>
            <a:r>
              <a:rPr lang="en" sz="1533" dirty="0">
                <a:solidFill>
                  <a:srgbClr val="FFFFFF"/>
                </a:solidFill>
              </a:rPr>
              <a:t>Technical Project Manager </a:t>
            </a:r>
            <a:endParaRPr sz="1533" dirty="0">
              <a:solidFill>
                <a:srgbClr val="FFFFFF"/>
              </a:solidFill>
            </a:endParaRPr>
          </a:p>
          <a:p>
            <a:pPr marL="711182" indent="-402157">
              <a:lnSpc>
                <a:spcPct val="187500"/>
              </a:lnSpc>
              <a:buClr>
                <a:srgbClr val="FFFFFF"/>
              </a:buClr>
              <a:buSzPts val="1150"/>
            </a:pPr>
            <a:r>
              <a:rPr lang="en" sz="1533" dirty="0">
                <a:solidFill>
                  <a:srgbClr val="FFFFFF"/>
                </a:solidFill>
              </a:rPr>
              <a:t>Bug Bounty Hunter (Hackerone, Bug Crowd)</a:t>
            </a:r>
            <a:endParaRPr sz="1533" dirty="0">
              <a:solidFill>
                <a:srgbClr val="FFFFFF"/>
              </a:solidFill>
            </a:endParaRPr>
          </a:p>
          <a:p>
            <a:pPr marL="711182" indent="-402157">
              <a:lnSpc>
                <a:spcPct val="187500"/>
              </a:lnSpc>
              <a:buClr>
                <a:srgbClr val="FFFFFF"/>
              </a:buClr>
              <a:buSzPts val="1150"/>
            </a:pPr>
            <a:r>
              <a:rPr lang="en" sz="1533" dirty="0">
                <a:solidFill>
                  <a:srgbClr val="FFFFFF"/>
                </a:solidFill>
              </a:rPr>
              <a:t>Security Researcher (</a:t>
            </a:r>
            <a:r>
              <a:rPr lang="en" sz="1533" dirty="0">
                <a:solidFill>
                  <a:srgbClr val="FF9900"/>
                </a:solidFill>
              </a:rPr>
              <a:t>AWS</a:t>
            </a:r>
            <a:r>
              <a:rPr lang="en" sz="1533" dirty="0">
                <a:solidFill>
                  <a:srgbClr val="FFFFFF"/>
                </a:solidFill>
              </a:rPr>
              <a:t>)</a:t>
            </a:r>
            <a:endParaRPr sz="1533" dirty="0">
              <a:solidFill>
                <a:srgbClr val="FFFFFF"/>
              </a:solidFill>
            </a:endParaRPr>
          </a:p>
          <a:p>
            <a:pPr marL="711182" indent="-402157">
              <a:lnSpc>
                <a:spcPct val="187500"/>
              </a:lnSpc>
              <a:buClr>
                <a:srgbClr val="FFFFFF"/>
              </a:buClr>
              <a:buSzPts val="1150"/>
            </a:pPr>
            <a:r>
              <a:rPr lang="en" sz="1533" dirty="0">
                <a:solidFill>
                  <a:srgbClr val="FFFFFF"/>
                </a:solidFill>
              </a:rPr>
              <a:t>Author (</a:t>
            </a:r>
            <a:r>
              <a:rPr lang="en" sz="1533" i="1" dirty="0">
                <a:solidFill>
                  <a:srgbClr val="FFFFFF"/>
                </a:solidFill>
              </a:rPr>
              <a:t>Pending</a:t>
            </a:r>
            <a:r>
              <a:rPr lang="en" sz="1533" dirty="0">
                <a:solidFill>
                  <a:srgbClr val="FFFFFF"/>
                </a:solidFill>
              </a:rPr>
              <a:t>)</a:t>
            </a:r>
          </a:p>
          <a:p>
            <a:pPr marL="711182" indent="-402157">
              <a:lnSpc>
                <a:spcPct val="187500"/>
              </a:lnSpc>
              <a:buClr>
                <a:srgbClr val="FFFFFF"/>
              </a:buClr>
              <a:buSzPts val="1150"/>
            </a:pPr>
            <a:r>
              <a:rPr lang="en" sz="1533" dirty="0">
                <a:solidFill>
                  <a:srgbClr val="FFFFFF"/>
                </a:solidFill>
              </a:rPr>
              <a:t>DCS/PhD </a:t>
            </a:r>
            <a:r>
              <a:rPr lang="en-US" sz="1533" dirty="0">
                <a:solidFill>
                  <a:srgbClr val="FFFFFF"/>
                </a:solidFill>
              </a:rPr>
              <a:t>Student</a:t>
            </a:r>
            <a:endParaRPr sz="1533" dirty="0">
              <a:solidFill>
                <a:srgbClr val="FFFFFF"/>
              </a:solidFill>
            </a:endParaRPr>
          </a:p>
          <a:p>
            <a:pPr marL="711182" indent="-402157">
              <a:lnSpc>
                <a:spcPct val="187500"/>
              </a:lnSpc>
              <a:buClr>
                <a:srgbClr val="FFFFFF"/>
              </a:buClr>
              <a:buSzPts val="1150"/>
            </a:pPr>
            <a:r>
              <a:rPr lang="en" sz="1533" dirty="0">
                <a:solidFill>
                  <a:srgbClr val="FFFFFF"/>
                </a:solidFill>
              </a:rPr>
              <a:t>Farmer  </a:t>
            </a:r>
            <a:endParaRPr sz="1533" dirty="0">
              <a:solidFill>
                <a:srgbClr val="FFFFFF"/>
              </a:solidFill>
            </a:endParaRPr>
          </a:p>
          <a:p>
            <a:pPr marL="0" indent="0">
              <a:spcAft>
                <a:spcPts val="2133"/>
              </a:spcAft>
              <a:buNone/>
            </a:pPr>
            <a:endParaRPr sz="1533" dirty="0">
              <a:solidFill>
                <a:srgbClr val="FFFFFF"/>
              </a:solidFill>
            </a:endParaRPr>
          </a:p>
        </p:txBody>
      </p:sp>
      <p:sp>
        <p:nvSpPr>
          <p:cNvPr id="72" name="Google Shape;72;p15"/>
          <p:cNvSpPr txBox="1">
            <a:spLocks noGrp="1"/>
          </p:cNvSpPr>
          <p:nvPr>
            <p:ph type="subTitle" idx="1"/>
          </p:nvPr>
        </p:nvSpPr>
        <p:spPr>
          <a:xfrm>
            <a:off x="354000" y="3737433"/>
            <a:ext cx="5393600" cy="1646800"/>
          </a:xfrm>
          <a:prstGeom prst="rect">
            <a:avLst/>
          </a:prstGeom>
        </p:spPr>
        <p:txBody>
          <a:bodyPr spcFirstLastPara="1" vert="horz" wrap="square" lIns="121900" tIns="121900" rIns="121900" bIns="121900" rtlCol="0" anchor="t" anchorCtr="0">
            <a:noAutofit/>
          </a:bodyPr>
          <a:lstStyle/>
          <a:p>
            <a:pPr marL="0" indent="0"/>
            <a:endParaRPr/>
          </a:p>
        </p:txBody>
      </p:sp>
      <p:pic>
        <p:nvPicPr>
          <p:cNvPr id="73" name="Google Shape;73;p15"/>
          <p:cNvPicPr preferRelativeResize="0"/>
          <p:nvPr/>
        </p:nvPicPr>
        <p:blipFill rotWithShape="1">
          <a:blip r:embed="rId3">
            <a:alphaModFix/>
          </a:blip>
          <a:srcRect l="6330" r="12189"/>
          <a:stretch/>
        </p:blipFill>
        <p:spPr>
          <a:xfrm>
            <a:off x="354000" y="1133584"/>
            <a:ext cx="5393600" cy="4418600"/>
          </a:xfrm>
          <a:prstGeom prst="rect">
            <a:avLst/>
          </a:prstGeom>
          <a:noFill/>
          <a:ln>
            <a:noFill/>
          </a:ln>
        </p:spPr>
      </p:pic>
      <p:sp>
        <p:nvSpPr>
          <p:cNvPr id="2" name="TextBox 1">
            <a:extLst>
              <a:ext uri="{FF2B5EF4-FFF2-40B4-BE49-F238E27FC236}">
                <a16:creationId xmlns:a16="http://schemas.microsoft.com/office/drawing/2014/main" id="{63234B69-E344-4244-A754-D48D5A8D9228}"/>
              </a:ext>
            </a:extLst>
          </p:cNvPr>
          <p:cNvSpPr txBox="1"/>
          <p:nvPr/>
        </p:nvSpPr>
        <p:spPr>
          <a:xfrm>
            <a:off x="1679200" y="642434"/>
            <a:ext cx="2743200" cy="646331"/>
          </a:xfrm>
          <a:prstGeom prst="rect">
            <a:avLst/>
          </a:prstGeom>
          <a:noFill/>
        </p:spPr>
        <p:txBody>
          <a:bodyPr wrap="square" rtlCol="0">
            <a:spAutoFit/>
          </a:bodyPr>
          <a:lstStyle/>
          <a:p>
            <a:r>
              <a:rPr lang="en-US" dirty="0">
                <a:latin typeface="Assistant"/>
                <a:ea typeface="Assistant"/>
                <a:cs typeface="Assistant"/>
                <a:sym typeface="Assistant"/>
              </a:rPr>
              <a:t>OSCP, Pentest +, C|EH </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Staying Curious &amp; Giving Back Cont...</a:t>
            </a:r>
            <a:endParaRPr/>
          </a:p>
          <a:p>
            <a:endParaRPr/>
          </a:p>
          <a:p>
            <a:endParaRPr/>
          </a:p>
        </p:txBody>
      </p:sp>
      <p:sp>
        <p:nvSpPr>
          <p:cNvPr id="255" name="Google Shape;255;p41"/>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r>
              <a:rPr lang="en"/>
              <a:t>Find a Mentor!</a:t>
            </a:r>
            <a:endParaRPr/>
          </a:p>
          <a:p>
            <a:r>
              <a:rPr lang="en"/>
              <a:t>Find other student pentesters</a:t>
            </a:r>
            <a:endParaRPr/>
          </a:p>
          <a:p>
            <a:r>
              <a:rPr lang="en"/>
              <a:t>Find a Mentee!</a:t>
            </a:r>
            <a:endParaRPr/>
          </a:p>
          <a:p>
            <a:r>
              <a:rPr lang="en"/>
              <a:t>Bug Bounty Programs</a:t>
            </a:r>
            <a:endParaRPr/>
          </a:p>
          <a:p>
            <a:pPr lvl="1">
              <a:spcBef>
                <a:spcPts val="0"/>
              </a:spcBef>
            </a:pPr>
            <a:r>
              <a:rPr lang="en"/>
              <a:t>Hackerone.com</a:t>
            </a:r>
            <a:endParaRPr/>
          </a:p>
          <a:p>
            <a:pPr lvl="1">
              <a:spcBef>
                <a:spcPts val="0"/>
              </a:spcBef>
            </a:pPr>
            <a:r>
              <a:rPr lang="en"/>
              <a:t>BugCrowd.com</a:t>
            </a:r>
            <a:endParaRPr/>
          </a:p>
          <a:p>
            <a:pPr indent="0">
              <a:spcBef>
                <a:spcPts val="2133"/>
              </a:spcBef>
              <a:spcAft>
                <a:spcPts val="2133"/>
              </a:spcAft>
              <a:buNone/>
            </a:pPr>
            <a:endParaRPr/>
          </a:p>
        </p:txBody>
      </p:sp>
      <p:sp>
        <p:nvSpPr>
          <p:cNvPr id="256" name="Google Shape;256;p41"/>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57" name="Google Shape;257;p41"/>
          <p:cNvPicPr preferRelativeResize="0"/>
          <p:nvPr/>
        </p:nvPicPr>
        <p:blipFill rotWithShape="1">
          <a:blip r:embed="rId3">
            <a:alphaModFix/>
          </a:blip>
          <a:srcRect l="4635" t="15017" r="5005" b="16936"/>
          <a:stretch/>
        </p:blipFill>
        <p:spPr>
          <a:xfrm>
            <a:off x="6443200" y="1536634"/>
            <a:ext cx="5333200" cy="46664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a:t>Closing Thoughts</a:t>
            </a:r>
            <a:endParaRPr/>
          </a:p>
        </p:txBody>
      </p:sp>
      <p:pic>
        <p:nvPicPr>
          <p:cNvPr id="263" name="Google Shape;263;p42"/>
          <p:cNvPicPr preferRelativeResize="0"/>
          <p:nvPr/>
        </p:nvPicPr>
        <p:blipFill rotWithShape="1">
          <a:blip r:embed="rId3">
            <a:alphaModFix/>
          </a:blip>
          <a:srcRect t="25928" b="34022"/>
          <a:stretch/>
        </p:blipFill>
        <p:spPr>
          <a:xfrm>
            <a:off x="3548685" y="2408800"/>
            <a:ext cx="5094633" cy="2040400"/>
          </a:xfrm>
          <a:prstGeom prst="rect">
            <a:avLst/>
          </a:prstGeom>
          <a:noFill/>
          <a:ln>
            <a:noFill/>
          </a:ln>
        </p:spPr>
      </p:pic>
      <p:sp>
        <p:nvSpPr>
          <p:cNvPr id="264" name="Google Shape;264;p42"/>
          <p:cNvSpPr txBox="1"/>
          <p:nvPr/>
        </p:nvSpPr>
        <p:spPr>
          <a:xfrm>
            <a:off x="3532900" y="5053767"/>
            <a:ext cx="5094800" cy="1360400"/>
          </a:xfrm>
          <a:prstGeom prst="rect">
            <a:avLst/>
          </a:prstGeom>
          <a:noFill/>
          <a:ln>
            <a:noFill/>
          </a:ln>
        </p:spPr>
        <p:txBody>
          <a:bodyPr spcFirstLastPara="1" wrap="square" lIns="121900" tIns="121900" rIns="121900" bIns="121900" anchor="t" anchorCtr="0">
            <a:noAutofit/>
          </a:bodyPr>
          <a:lstStyle/>
          <a:p>
            <a:pPr algn="ctr"/>
            <a:r>
              <a:rPr lang="en" sz="2400">
                <a:solidFill>
                  <a:schemeClr val="dk1"/>
                </a:solidFill>
              </a:rPr>
              <a:t>Security is a journey, not a destination!</a:t>
            </a:r>
            <a:endParaRPr sz="24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r>
              <a:rPr lang="en" dirty="0"/>
              <a:t>Follow Me</a:t>
            </a:r>
            <a:endParaRPr dirty="0"/>
          </a:p>
        </p:txBody>
      </p:sp>
      <p:sp>
        <p:nvSpPr>
          <p:cNvPr id="270" name="Google Shape;270;p43"/>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r>
              <a:rPr lang="en" u="sng" dirty="0">
                <a:solidFill>
                  <a:schemeClr val="hlink"/>
                </a:solidFill>
                <a:hlinkClick r:id="rId3"/>
              </a:rPr>
              <a:t>www.moos1e.com</a:t>
            </a:r>
            <a:endParaRPr dirty="0"/>
          </a:p>
          <a:p>
            <a:r>
              <a:rPr lang="en" sz="1467" u="sng" dirty="0">
                <a:solidFill>
                  <a:schemeClr val="hlink"/>
                </a:solidFill>
                <a:hlinkClick r:id="rId4"/>
              </a:rPr>
              <a:t>https://medium.com/@jonathanchelmus</a:t>
            </a:r>
            <a:endParaRPr dirty="0"/>
          </a:p>
          <a:p>
            <a:r>
              <a:rPr lang="en" u="sng" dirty="0">
                <a:solidFill>
                  <a:schemeClr val="hlink"/>
                </a:solidFill>
                <a:hlinkClick r:id="rId5"/>
              </a:rPr>
              <a:t>https://github.com/Moos1e</a:t>
            </a:r>
            <a:endParaRPr dirty="0"/>
          </a:p>
          <a:p>
            <a:r>
              <a:rPr lang="en" u="sng" dirty="0">
                <a:solidFill>
                  <a:schemeClr val="hlink"/>
                </a:solidFill>
                <a:hlinkClick r:id="rId6"/>
              </a:rPr>
              <a:t>https://www.linkedin.com/in/jon-helmus-474146103/</a:t>
            </a:r>
            <a:endParaRPr dirty="0"/>
          </a:p>
          <a:p>
            <a:pPr marL="0" indent="0">
              <a:spcBef>
                <a:spcPts val="2133"/>
              </a:spcBef>
              <a:buNone/>
            </a:pPr>
            <a:endParaRPr dirty="0"/>
          </a:p>
        </p:txBody>
      </p:sp>
      <p:sp>
        <p:nvSpPr>
          <p:cNvPr id="271" name="Google Shape;271;p43"/>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72" name="Google Shape;272;p43"/>
          <p:cNvPicPr preferRelativeResize="0"/>
          <p:nvPr/>
        </p:nvPicPr>
        <p:blipFill>
          <a:blip r:embed="rId7">
            <a:alphaModFix/>
          </a:blip>
          <a:stretch>
            <a:fillRect/>
          </a:stretch>
        </p:blipFill>
        <p:spPr>
          <a:xfrm>
            <a:off x="6443200" y="1319167"/>
            <a:ext cx="5333200" cy="509463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ctr">
              <a:spcBef>
                <a:spcPts val="0"/>
              </a:spcBef>
            </a:pPr>
            <a:r>
              <a:rPr lang="en"/>
              <a:t>???Questions???</a:t>
            </a:r>
            <a:endParaRPr/>
          </a:p>
        </p:txBody>
      </p:sp>
      <p:pic>
        <p:nvPicPr>
          <p:cNvPr id="278" name="Google Shape;278;p44"/>
          <p:cNvPicPr preferRelativeResize="0"/>
          <p:nvPr/>
        </p:nvPicPr>
        <p:blipFill>
          <a:blip r:embed="rId3">
            <a:alphaModFix/>
          </a:blip>
          <a:stretch>
            <a:fillRect/>
          </a:stretch>
        </p:blipFill>
        <p:spPr>
          <a:xfrm>
            <a:off x="1887901" y="1295667"/>
            <a:ext cx="8416201" cy="50946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AF6F-6B5B-4F7E-891B-F571245515C3}"/>
              </a:ext>
            </a:extLst>
          </p:cNvPr>
          <p:cNvSpPr>
            <a:spLocks noGrp="1"/>
          </p:cNvSpPr>
          <p:nvPr>
            <p:ph type="title"/>
          </p:nvPr>
        </p:nvSpPr>
        <p:spPr>
          <a:xfrm>
            <a:off x="1141413" y="618518"/>
            <a:ext cx="9905998" cy="1478570"/>
          </a:xfrm>
        </p:spPr>
        <p:txBody>
          <a:bodyPr>
            <a:normAutofit/>
          </a:bodyPr>
          <a:lstStyle/>
          <a:p>
            <a:pPr algn="ctr"/>
            <a:r>
              <a:rPr lang="en-US" dirty="0"/>
              <a:t>Thanks!</a:t>
            </a:r>
          </a:p>
        </p:txBody>
      </p:sp>
      <p:sp>
        <p:nvSpPr>
          <p:cNvPr id="1032" name="Content Placeholder 1031">
            <a:extLst>
              <a:ext uri="{FF2B5EF4-FFF2-40B4-BE49-F238E27FC236}">
                <a16:creationId xmlns:a16="http://schemas.microsoft.com/office/drawing/2014/main" id="{D3DC85B2-00DA-436C-AD8F-9E65B5A31366}"/>
              </a:ext>
            </a:extLst>
          </p:cNvPr>
          <p:cNvSpPr>
            <a:spLocks noGrp="1"/>
          </p:cNvSpPr>
          <p:nvPr>
            <p:ph idx="1"/>
          </p:nvPr>
        </p:nvSpPr>
        <p:spPr>
          <a:xfrm>
            <a:off x="1141412" y="2249487"/>
            <a:ext cx="4844521" cy="3541714"/>
          </a:xfrm>
        </p:spPr>
        <p:txBody>
          <a:bodyPr anchor="ctr">
            <a:normAutofit/>
          </a:bodyPr>
          <a:lstStyle/>
          <a:p>
            <a:r>
              <a:rPr lang="en-US" dirty="0"/>
              <a:t>Audience </a:t>
            </a:r>
          </a:p>
          <a:p>
            <a:r>
              <a:rPr lang="en-US" dirty="0"/>
              <a:t>Attendees</a:t>
            </a:r>
          </a:p>
          <a:p>
            <a:r>
              <a:rPr lang="en-US" dirty="0"/>
              <a:t>Curious People</a:t>
            </a:r>
          </a:p>
        </p:txBody>
      </p:sp>
      <p:pic>
        <p:nvPicPr>
          <p:cNvPr id="1026" name="Picture 2" descr="man wearing Guy Fawkes Mask standing inside building">
            <a:extLst>
              <a:ext uri="{FF2B5EF4-FFF2-40B4-BE49-F238E27FC236}">
                <a16:creationId xmlns:a16="http://schemas.microsoft.com/office/drawing/2014/main" id="{C5454A1E-AFAE-4F5E-9C1E-8B83ACCA01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2588"/>
          <a:stretch/>
        </p:blipFill>
        <p:spPr bwMode="auto">
          <a:xfrm>
            <a:off x="8719872" y="2497720"/>
            <a:ext cx="2327538" cy="3047892"/>
          </a:xfrm>
          <a:custGeom>
            <a:avLst/>
            <a:gdLst/>
            <a:ahLst/>
            <a:cxnLst/>
            <a:rect l="l" t="t" r="r" b="b"/>
            <a:pathLst>
              <a:path w="2327538" h="3047892">
                <a:moveTo>
                  <a:pt x="0" y="0"/>
                </a:moveTo>
                <a:lnTo>
                  <a:pt x="2327538" y="0"/>
                </a:lnTo>
                <a:lnTo>
                  <a:pt x="2327538" y="2899764"/>
                </a:lnTo>
                <a:cubicBezTo>
                  <a:pt x="2327538" y="2981573"/>
                  <a:pt x="2261219" y="3047892"/>
                  <a:pt x="2179410"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man in black hoodie walking on street during night time">
            <a:extLst>
              <a:ext uri="{FF2B5EF4-FFF2-40B4-BE49-F238E27FC236}">
                <a16:creationId xmlns:a16="http://schemas.microsoft.com/office/drawing/2014/main" id="{10889747-4702-44BA-A60E-F7A52381F1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84" r="-5" b="5574"/>
          <a:stretch/>
        </p:blipFill>
        <p:spPr bwMode="auto">
          <a:xfrm>
            <a:off x="6392335" y="2497720"/>
            <a:ext cx="2327537" cy="3047892"/>
          </a:xfrm>
          <a:custGeom>
            <a:avLst/>
            <a:gdLst/>
            <a:ahLst/>
            <a:cxnLst/>
            <a:rect l="l" t="t" r="r" b="b"/>
            <a:pathLst>
              <a:path w="2327537" h="3047892">
                <a:moveTo>
                  <a:pt x="148128" y="0"/>
                </a:moveTo>
                <a:lnTo>
                  <a:pt x="2327537" y="0"/>
                </a:lnTo>
                <a:lnTo>
                  <a:pt x="2327537"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07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A7031-22EA-44B9-9D59-71E97B4BF238}"/>
              </a:ext>
            </a:extLst>
          </p:cNvPr>
          <p:cNvSpPr>
            <a:spLocks noGrp="1"/>
          </p:cNvSpPr>
          <p:nvPr>
            <p:ph type="title"/>
          </p:nvPr>
        </p:nvSpPr>
        <p:spPr>
          <a:xfrm>
            <a:off x="1141413" y="618518"/>
            <a:ext cx="9905998" cy="1478570"/>
          </a:xfrm>
        </p:spPr>
        <p:txBody>
          <a:bodyPr>
            <a:normAutofit/>
          </a:bodyPr>
          <a:lstStyle/>
          <a:p>
            <a:pPr algn="ctr"/>
            <a:r>
              <a:rPr lang="en-US" dirty="0"/>
              <a:t>COURSE</a:t>
            </a:r>
            <a:endParaRPr lang="en-US"/>
          </a:p>
        </p:txBody>
      </p:sp>
      <p:pic>
        <p:nvPicPr>
          <p:cNvPr id="2050" name="Picture 2" descr="person using black laptop computer">
            <a:extLst>
              <a:ext uri="{FF2B5EF4-FFF2-40B4-BE49-F238E27FC236}">
                <a16:creationId xmlns:a16="http://schemas.microsoft.com/office/drawing/2014/main" id="{F09E70CE-2159-42E0-8C57-79A702FEC9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59" r="-3" b="-3"/>
          <a:stretch/>
        </p:blipFill>
        <p:spPr bwMode="auto">
          <a:xfrm>
            <a:off x="1141412" y="2497720"/>
            <a:ext cx="4662140"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54" name="Content Placeholder 2053">
            <a:extLst>
              <a:ext uri="{FF2B5EF4-FFF2-40B4-BE49-F238E27FC236}">
                <a16:creationId xmlns:a16="http://schemas.microsoft.com/office/drawing/2014/main" id="{9032AFDE-A173-4C2D-B1D1-09B03F82C58A}"/>
              </a:ext>
            </a:extLst>
          </p:cNvPr>
          <p:cNvSpPr>
            <a:spLocks noGrp="1"/>
          </p:cNvSpPr>
          <p:nvPr>
            <p:ph idx="1"/>
          </p:nvPr>
        </p:nvSpPr>
        <p:spPr>
          <a:xfrm>
            <a:off x="6204479" y="2249487"/>
            <a:ext cx="4844521" cy="3541714"/>
          </a:xfrm>
        </p:spPr>
        <p:txBody>
          <a:bodyPr anchor="ctr">
            <a:normAutofit fontScale="92500" lnSpcReduction="10000"/>
          </a:bodyPr>
          <a:lstStyle/>
          <a:p>
            <a:r>
              <a:rPr lang="en-US" dirty="0"/>
              <a:t>Beginner friendly (No crazy exploits)</a:t>
            </a:r>
          </a:p>
          <a:p>
            <a:r>
              <a:rPr lang="en-US" dirty="0"/>
              <a:t>Fun and Interactive</a:t>
            </a:r>
          </a:p>
          <a:p>
            <a:pPr lvl="1"/>
            <a:r>
              <a:rPr lang="en-US" dirty="0"/>
              <a:t>SPEAK UP</a:t>
            </a:r>
          </a:p>
          <a:p>
            <a:pPr lvl="1"/>
            <a:r>
              <a:rPr lang="en-US" dirty="0"/>
              <a:t>There are no dumb questions</a:t>
            </a:r>
          </a:p>
          <a:p>
            <a:r>
              <a:rPr lang="en-US" dirty="0"/>
              <a:t>Non-Formal</a:t>
            </a:r>
          </a:p>
          <a:p>
            <a:pPr lvl="1"/>
            <a:r>
              <a:rPr lang="en-US" dirty="0"/>
              <a:t>Please refrain from vulgar language </a:t>
            </a:r>
          </a:p>
          <a:p>
            <a:pPr lvl="1"/>
            <a:r>
              <a:rPr lang="en-US" dirty="0"/>
              <a:t>0% tolerance on any negative comments towards the staff and the audience. </a:t>
            </a:r>
          </a:p>
          <a:p>
            <a:endParaRPr lang="en-US" dirty="0"/>
          </a:p>
        </p:txBody>
      </p:sp>
    </p:spTree>
    <p:extLst>
      <p:ext uri="{BB962C8B-B14F-4D97-AF65-F5344CB8AC3E}">
        <p14:creationId xmlns:p14="http://schemas.microsoft.com/office/powerpoint/2010/main" val="3044241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F72E9E93-3FA0-4E8E-9C0A-5C66C60CA5E0}"/>
              </a:ext>
            </a:extLst>
          </p:cNvPr>
          <p:cNvSpPr>
            <a:spLocks noGrp="1"/>
          </p:cNvSpPr>
          <p:nvPr>
            <p:ph type="title"/>
          </p:nvPr>
        </p:nvSpPr>
        <p:spPr>
          <a:xfrm>
            <a:off x="7962519" y="618518"/>
            <a:ext cx="3084891" cy="1478570"/>
          </a:xfrm>
        </p:spPr>
        <p:txBody>
          <a:bodyPr>
            <a:normAutofit/>
          </a:bodyPr>
          <a:lstStyle/>
          <a:p>
            <a:pPr algn="ctr"/>
            <a:r>
              <a:rPr lang="en-US" sz="3200" dirty="0">
                <a:solidFill>
                  <a:srgbClr val="FF0000"/>
                </a:solidFill>
              </a:rPr>
              <a:t>Advisory</a:t>
            </a:r>
          </a:p>
        </p:txBody>
      </p:sp>
      <p:pic>
        <p:nvPicPr>
          <p:cNvPr id="3074" name="Picture 2" descr="black and gray laptop computer turned on">
            <a:extLst>
              <a:ext uri="{FF2B5EF4-FFF2-40B4-BE49-F238E27FC236}">
                <a16:creationId xmlns:a16="http://schemas.microsoft.com/office/drawing/2014/main" id="{4670F26E-B802-41F5-B107-7D775A3C3E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430" b="-1"/>
          <a:stretch/>
        </p:blipFill>
        <p:spPr bwMode="auto">
          <a:xfrm>
            <a:off x="-55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Rectangle 78">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0"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Rectangle 103">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5"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Rectangle 115">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7"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CC606E7E-42B6-4F47-AA5C-16CC54D47551}"/>
              </a:ext>
            </a:extLst>
          </p:cNvPr>
          <p:cNvSpPr>
            <a:spLocks noGrp="1"/>
          </p:cNvSpPr>
          <p:nvPr>
            <p:ph idx="1"/>
          </p:nvPr>
        </p:nvSpPr>
        <p:spPr>
          <a:xfrm>
            <a:off x="7962519" y="2249487"/>
            <a:ext cx="3084892" cy="3541714"/>
          </a:xfrm>
        </p:spPr>
        <p:txBody>
          <a:bodyPr>
            <a:normAutofit/>
          </a:bodyPr>
          <a:lstStyle/>
          <a:p>
            <a:pPr marL="0" indent="0" algn="ctr">
              <a:buNone/>
            </a:pPr>
            <a:r>
              <a:rPr lang="en-US" sz="1800" dirty="0"/>
              <a:t>The techniques and lessons observed and learned in this workshop are used for educational purposes only. Please do not use anything learned in this workshop for malicious purposes. </a:t>
            </a:r>
          </a:p>
        </p:txBody>
      </p:sp>
    </p:spTree>
    <p:extLst>
      <p:ext uri="{BB962C8B-B14F-4D97-AF65-F5344CB8AC3E}">
        <p14:creationId xmlns:p14="http://schemas.microsoft.com/office/powerpoint/2010/main" val="14582799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1674</Words>
  <Application>Microsoft Office PowerPoint</Application>
  <PresentationFormat>Widescreen</PresentationFormat>
  <Paragraphs>283</Paragraphs>
  <Slides>63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Assistant</vt:lpstr>
      <vt:lpstr>Calibri</vt:lpstr>
      <vt:lpstr>Tw Cen MT</vt:lpstr>
      <vt:lpstr>Circuit</vt:lpstr>
      <vt:lpstr>Hands-on workshop</vt:lpstr>
      <vt:lpstr>Welcome!</vt:lpstr>
      <vt:lpstr>Shoutouts</vt:lpstr>
      <vt:lpstr>Special THanks</vt:lpstr>
      <vt:lpstr>Special thanks</vt:lpstr>
      <vt:lpstr>Jon Helmus</vt:lpstr>
      <vt:lpstr>Thanks!</vt:lpstr>
      <vt:lpstr>COURSE</vt:lpstr>
      <vt:lpstr>Advisory</vt:lpstr>
      <vt:lpstr>Prerequisites </vt:lpstr>
      <vt:lpstr>Course Materials </vt:lpstr>
      <vt:lpstr>Target Audience </vt:lpstr>
      <vt:lpstr>Learning objectives </vt:lpstr>
      <vt:lpstr>Agenda</vt:lpstr>
      <vt:lpstr>Penetration Testing (Pentesting)</vt:lpstr>
      <vt:lpstr>Pentesting Cont...</vt:lpstr>
      <vt:lpstr>Pentesting Cont...</vt:lpstr>
      <vt:lpstr>Reason for Pentesting</vt:lpstr>
      <vt:lpstr>Roadmaps</vt:lpstr>
      <vt:lpstr>Roadmaps</vt:lpstr>
      <vt:lpstr>Certifications</vt:lpstr>
      <vt:lpstr>Steps of pentesting</vt:lpstr>
      <vt:lpstr>Time for hands on!</vt:lpstr>
      <vt:lpstr>Before we start</vt:lpstr>
      <vt:lpstr>OSINT</vt:lpstr>
      <vt:lpstr>OSINT Tools</vt:lpstr>
      <vt:lpstr>The harvester</vt:lpstr>
      <vt:lpstr>Google dorks</vt:lpstr>
      <vt:lpstr>GreyHatwarfare</vt:lpstr>
      <vt:lpstr>Scanning and enumeration</vt:lpstr>
      <vt:lpstr>Scanning tools</vt:lpstr>
      <vt:lpstr>Nmap</vt:lpstr>
      <vt:lpstr>Nmap &amp; Sparta</vt:lpstr>
      <vt:lpstr>Attacking services</vt:lpstr>
      <vt:lpstr>Attacking FTp</vt:lpstr>
      <vt:lpstr>Targeting FTP</vt:lpstr>
      <vt:lpstr>metasploit</vt:lpstr>
      <vt:lpstr>Attacking FTP</vt:lpstr>
      <vt:lpstr>Attacking low hanging fruit</vt:lpstr>
      <vt:lpstr>Attacking Low hanging fruit</vt:lpstr>
      <vt:lpstr>ATTACKING SAMBa</vt:lpstr>
      <vt:lpstr>ATTACKING SAMBa</vt:lpstr>
      <vt:lpstr>Web Application Pentesting</vt:lpstr>
      <vt:lpstr>OWASP top 10 Web Pentesting</vt:lpstr>
      <vt:lpstr>Scanning a webserver</vt:lpstr>
      <vt:lpstr>Website Scanning</vt:lpstr>
      <vt:lpstr>Scanning webservers</vt:lpstr>
      <vt:lpstr>Remote Code Execution (RCE)</vt:lpstr>
      <vt:lpstr>RCE prevention</vt:lpstr>
      <vt:lpstr>Attacking RCE</vt:lpstr>
      <vt:lpstr>Cross site scripting (XSS)</vt:lpstr>
      <vt:lpstr>Attacking xss</vt:lpstr>
      <vt:lpstr>Injection</vt:lpstr>
      <vt:lpstr>Attacking sqli</vt:lpstr>
      <vt:lpstr>Scenario </vt:lpstr>
      <vt:lpstr>Attack plan</vt:lpstr>
      <vt:lpstr>Attacker Scenario </vt:lpstr>
      <vt:lpstr>What we learned</vt:lpstr>
      <vt:lpstr>Staying Curious &amp; Giving Back  </vt:lpstr>
      <vt:lpstr>Staying Curious &amp; Giving Back Cont...  </vt:lpstr>
      <vt:lpstr>Closing Thoughts</vt:lpstr>
      <vt:lpstr>Follow Me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Hands-on workshop</dc:title>
  <dc:creator>Jonathan Helmus</dc:creator>
  <cp:lastModifiedBy>Jonathan Helmus</cp:lastModifiedBy>
  <cp:revision>4</cp:revision>
  <dcterms:created xsi:type="dcterms:W3CDTF">2020-06-16T14:19:28Z</dcterms:created>
  <dcterms:modified xsi:type="dcterms:W3CDTF">2020-06-16T15:10:46Z</dcterms:modified>
</cp:coreProperties>
</file>